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2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0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9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7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8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6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0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249B9-9DE8-48D8-90D2-D85DCE788E9E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74D6-F763-4A72-9B06-3A48A6BA0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8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طراحی و توسعه شبکه های توزیع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/>
              <a:t> مقدمه </a:t>
            </a:r>
            <a:r>
              <a:rPr lang="fa-IR" dirty="0" err="1"/>
              <a:t>اي</a:t>
            </a:r>
            <a:r>
              <a:rPr lang="fa-IR" dirty="0"/>
              <a:t> بر </a:t>
            </a:r>
            <a:r>
              <a:rPr lang="fa-IR" dirty="0" err="1" smtClean="0"/>
              <a:t>شبكه</a:t>
            </a:r>
            <a:r>
              <a:rPr lang="fa-IR" dirty="0" smtClean="0"/>
              <a:t>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توزيع</a:t>
            </a:r>
            <a:r>
              <a:rPr lang="fa-IR" dirty="0" smtClean="0"/>
              <a:t> </a:t>
            </a:r>
          </a:p>
          <a:p>
            <a:pPr algn="r" rtl="1"/>
            <a:r>
              <a:rPr lang="fa-IR" sz="2000" dirty="0" err="1"/>
              <a:t>شبكه</a:t>
            </a:r>
            <a:r>
              <a:rPr lang="fa-IR" sz="2000" dirty="0"/>
              <a:t> </a:t>
            </a:r>
            <a:r>
              <a:rPr lang="fa-IR" sz="2000" dirty="0" err="1"/>
              <a:t>هاي</a:t>
            </a:r>
            <a:r>
              <a:rPr lang="fa-IR" sz="2000" dirty="0"/>
              <a:t> </a:t>
            </a:r>
            <a:r>
              <a:rPr lang="fa-IR" sz="2000" dirty="0" err="1"/>
              <a:t>توزيع</a:t>
            </a:r>
            <a:r>
              <a:rPr lang="fa-IR" sz="2000" dirty="0"/>
              <a:t> به عنوان </a:t>
            </a:r>
            <a:r>
              <a:rPr lang="fa-IR" sz="2000" dirty="0" err="1"/>
              <a:t>يكي</a:t>
            </a:r>
            <a:r>
              <a:rPr lang="fa-IR" sz="2000" dirty="0"/>
              <a:t> از سه </a:t>
            </a:r>
            <a:r>
              <a:rPr lang="fa-IR" sz="2000" dirty="0" err="1"/>
              <a:t>ركن</a:t>
            </a:r>
            <a:r>
              <a:rPr lang="fa-IR" sz="2000" dirty="0"/>
              <a:t> </a:t>
            </a:r>
            <a:r>
              <a:rPr lang="fa-IR" sz="2000" dirty="0" err="1"/>
              <a:t>اساسي</a:t>
            </a:r>
            <a:r>
              <a:rPr lang="fa-IR" sz="2000" dirty="0"/>
              <a:t> در </a:t>
            </a:r>
            <a:r>
              <a:rPr lang="fa-IR" sz="2000" dirty="0" err="1"/>
              <a:t>سيستم</a:t>
            </a:r>
            <a:r>
              <a:rPr lang="fa-IR" sz="2000" dirty="0"/>
              <a:t> برق </a:t>
            </a:r>
            <a:r>
              <a:rPr lang="fa-IR" sz="2000" dirty="0" err="1"/>
              <a:t>رساني</a:t>
            </a:r>
            <a:r>
              <a:rPr lang="fa-IR" sz="2000" dirty="0"/>
              <a:t> (</a:t>
            </a:r>
            <a:r>
              <a:rPr lang="fa-IR" sz="2000" dirty="0" err="1"/>
              <a:t>توليد</a:t>
            </a:r>
            <a:r>
              <a:rPr lang="fa-IR" sz="2000" dirty="0"/>
              <a:t>، انتقال و </a:t>
            </a:r>
            <a:r>
              <a:rPr lang="fa-IR" sz="2000" dirty="0" err="1"/>
              <a:t>توزيع</a:t>
            </a:r>
            <a:r>
              <a:rPr lang="fa-IR" sz="2000" dirty="0"/>
              <a:t> ) </a:t>
            </a:r>
            <a:r>
              <a:rPr lang="fa-IR" sz="2000" dirty="0" err="1" smtClean="0"/>
              <a:t>ازاهميت</a:t>
            </a:r>
            <a:r>
              <a:rPr lang="fa-IR" sz="2000" dirty="0" smtClean="0"/>
              <a:t> </a:t>
            </a:r>
            <a:r>
              <a:rPr lang="fa-IR" sz="2000" dirty="0" err="1"/>
              <a:t>ويژه</a:t>
            </a:r>
            <a:r>
              <a:rPr lang="fa-IR" sz="2000" dirty="0"/>
              <a:t> </a:t>
            </a:r>
            <a:r>
              <a:rPr lang="fa-IR" sz="2000" dirty="0" err="1"/>
              <a:t>اي</a:t>
            </a:r>
            <a:r>
              <a:rPr lang="fa-IR" sz="2000" dirty="0"/>
              <a:t> برخوردارند . </a:t>
            </a:r>
            <a:r>
              <a:rPr lang="fa-IR" sz="2000" dirty="0" err="1"/>
              <a:t>اين</a:t>
            </a:r>
            <a:r>
              <a:rPr lang="fa-IR" sz="2000" dirty="0"/>
              <a:t> موضوع با توجه به </a:t>
            </a:r>
            <a:r>
              <a:rPr lang="fa-IR" sz="2000" dirty="0" err="1"/>
              <a:t>اينكه</a:t>
            </a:r>
            <a:r>
              <a:rPr lang="fa-IR" sz="2000" dirty="0"/>
              <a:t> </a:t>
            </a:r>
            <a:r>
              <a:rPr lang="fa-IR" sz="2000" dirty="0" err="1"/>
              <a:t>تقريبا</a:t>
            </a:r>
            <a:r>
              <a:rPr lang="fa-IR" sz="2000" dirty="0"/>
              <a:t> در سراسر </a:t>
            </a:r>
            <a:r>
              <a:rPr lang="fa-IR" sz="2000" dirty="0" err="1"/>
              <a:t>دنيا</a:t>
            </a:r>
            <a:r>
              <a:rPr lang="fa-IR" sz="2000" dirty="0"/>
              <a:t>، حدود 40 % از </a:t>
            </a:r>
            <a:r>
              <a:rPr lang="fa-IR" sz="2000" dirty="0" err="1"/>
              <a:t>هزينه</a:t>
            </a:r>
            <a:r>
              <a:rPr lang="fa-IR" sz="2000" dirty="0"/>
              <a:t> </a:t>
            </a:r>
            <a:r>
              <a:rPr lang="fa-IR" sz="2000" dirty="0" err="1" smtClean="0"/>
              <a:t>هاي</a:t>
            </a:r>
            <a:r>
              <a:rPr lang="fa-IR" sz="2000" dirty="0" smtClean="0"/>
              <a:t> </a:t>
            </a:r>
            <a:r>
              <a:rPr lang="fa-IR" sz="2000" dirty="0" err="1" smtClean="0"/>
              <a:t>سرمايه</a:t>
            </a:r>
            <a:r>
              <a:rPr lang="fa-IR" sz="2000" dirty="0" smtClean="0"/>
              <a:t> گزاری در </a:t>
            </a:r>
            <a:r>
              <a:rPr lang="fa-IR" sz="2000" dirty="0"/>
              <a:t>صنعت برق جهت </a:t>
            </a:r>
            <a:r>
              <a:rPr lang="fa-IR" sz="2000" dirty="0" err="1" smtClean="0"/>
              <a:t>ايجاد</a:t>
            </a:r>
            <a:r>
              <a:rPr lang="fa-IR" sz="2000" dirty="0" smtClean="0"/>
              <a:t> </a:t>
            </a:r>
            <a:r>
              <a:rPr lang="fa-IR" sz="2000" dirty="0" err="1"/>
              <a:t>زير</a:t>
            </a:r>
            <a:r>
              <a:rPr lang="fa-IR" sz="2000" dirty="0"/>
              <a:t> </a:t>
            </a:r>
            <a:r>
              <a:rPr lang="fa-IR" sz="2000" dirty="0" err="1"/>
              <a:t>ساختها</a:t>
            </a:r>
            <a:r>
              <a:rPr lang="fa-IR" sz="2000" dirty="0"/>
              <a:t> در بخش </a:t>
            </a:r>
            <a:r>
              <a:rPr lang="fa-IR" sz="2000" dirty="0" err="1"/>
              <a:t>توزيع</a:t>
            </a:r>
            <a:r>
              <a:rPr lang="fa-IR" sz="2000" dirty="0"/>
              <a:t> صرف </a:t>
            </a:r>
            <a:r>
              <a:rPr lang="fa-IR" sz="2000" dirty="0" err="1"/>
              <a:t>مي</a:t>
            </a:r>
            <a:r>
              <a:rPr lang="fa-IR" sz="2000" dirty="0"/>
              <a:t> </a:t>
            </a:r>
            <a:r>
              <a:rPr lang="fa-IR" sz="2000" dirty="0" smtClean="0"/>
              <a:t>شود.</a:t>
            </a:r>
          </a:p>
          <a:p>
            <a:pPr algn="r" rtl="1"/>
            <a:r>
              <a:rPr lang="fa-IR" sz="2000" dirty="0"/>
              <a:t>مهم </a:t>
            </a:r>
            <a:r>
              <a:rPr lang="fa-IR" sz="2000" dirty="0" err="1"/>
              <a:t>ترين</a:t>
            </a:r>
            <a:r>
              <a:rPr lang="fa-IR" sz="2000" dirty="0"/>
              <a:t> </a:t>
            </a:r>
            <a:r>
              <a:rPr lang="fa-IR" sz="2000" dirty="0" err="1"/>
              <a:t>ويژگي</a:t>
            </a:r>
            <a:r>
              <a:rPr lang="fa-IR" sz="2000" dirty="0"/>
              <a:t> </a:t>
            </a:r>
            <a:r>
              <a:rPr lang="fa-IR" sz="2000" dirty="0" err="1"/>
              <a:t>شبكه</a:t>
            </a:r>
            <a:r>
              <a:rPr lang="fa-IR" sz="2000" dirty="0"/>
              <a:t> </a:t>
            </a:r>
            <a:r>
              <a:rPr lang="fa-IR" sz="2000" dirty="0" err="1"/>
              <a:t>هاي</a:t>
            </a:r>
            <a:r>
              <a:rPr lang="fa-IR" sz="2000" dirty="0"/>
              <a:t> </a:t>
            </a:r>
            <a:r>
              <a:rPr lang="fa-IR" sz="2000" dirty="0" err="1"/>
              <a:t>توزيع</a:t>
            </a:r>
            <a:r>
              <a:rPr lang="fa-IR" sz="2000" dirty="0"/>
              <a:t> </a:t>
            </a:r>
            <a:r>
              <a:rPr lang="fa-IR" sz="2000" dirty="0" err="1"/>
              <a:t>گستردگي</a:t>
            </a:r>
            <a:r>
              <a:rPr lang="fa-IR" sz="2000" dirty="0"/>
              <a:t> قابل ملاحظه آنهاست </a:t>
            </a:r>
            <a:r>
              <a:rPr lang="fa-IR" sz="2000" dirty="0" smtClean="0"/>
              <a:t>.</a:t>
            </a:r>
          </a:p>
          <a:p>
            <a:pPr algn="r" rtl="1"/>
            <a:r>
              <a:rPr lang="fa-IR" sz="2000" dirty="0" err="1"/>
              <a:t>سيستم</a:t>
            </a:r>
            <a:r>
              <a:rPr lang="fa-IR" sz="2000" dirty="0"/>
              <a:t> </a:t>
            </a:r>
            <a:r>
              <a:rPr lang="fa-IR" sz="2000" dirty="0" err="1"/>
              <a:t>توزيع</a:t>
            </a:r>
            <a:r>
              <a:rPr lang="fa-IR" sz="2000" dirty="0"/>
              <a:t> مسئول </a:t>
            </a:r>
            <a:r>
              <a:rPr lang="fa-IR" sz="2000" dirty="0" err="1"/>
              <a:t>تحو</a:t>
            </a:r>
            <a:r>
              <a:rPr lang="fa-IR" sz="2000" dirty="0"/>
              <a:t> </a:t>
            </a:r>
            <a:r>
              <a:rPr lang="fa-IR" sz="2000" dirty="0" err="1"/>
              <a:t>يل</a:t>
            </a:r>
            <a:r>
              <a:rPr lang="fa-IR" sz="2000" dirty="0"/>
              <a:t> </a:t>
            </a:r>
            <a:r>
              <a:rPr lang="fa-IR" sz="2000" dirty="0" err="1"/>
              <a:t>نهايي</a:t>
            </a:r>
            <a:r>
              <a:rPr lang="fa-IR" sz="2000" dirty="0"/>
              <a:t> </a:t>
            </a:r>
            <a:r>
              <a:rPr lang="fa-IR" sz="2000" dirty="0" err="1"/>
              <a:t>انرژي</a:t>
            </a:r>
            <a:r>
              <a:rPr lang="fa-IR" sz="2000" dirty="0"/>
              <a:t> </a:t>
            </a:r>
            <a:r>
              <a:rPr lang="fa-IR" sz="2000" dirty="0" err="1"/>
              <a:t>الكتريكي</a:t>
            </a:r>
            <a:r>
              <a:rPr lang="fa-IR" sz="2000" dirty="0"/>
              <a:t> به مصرف </a:t>
            </a:r>
            <a:r>
              <a:rPr lang="fa-IR" sz="2000" dirty="0" err="1"/>
              <a:t>كنندگان</a:t>
            </a:r>
            <a:r>
              <a:rPr lang="fa-IR" sz="2000" dirty="0"/>
              <a:t> </a:t>
            </a:r>
            <a:r>
              <a:rPr lang="fa-IR" sz="2000" dirty="0" err="1"/>
              <a:t>مي</a:t>
            </a:r>
            <a:r>
              <a:rPr lang="fa-IR" sz="2000" dirty="0"/>
              <a:t> باشد و </a:t>
            </a:r>
            <a:r>
              <a:rPr lang="fa-IR" sz="2000" dirty="0" err="1" smtClean="0"/>
              <a:t>همين</a:t>
            </a:r>
            <a:r>
              <a:rPr lang="fa-IR" sz="2000" dirty="0" smtClean="0"/>
              <a:t> مسأله </a:t>
            </a:r>
            <a:r>
              <a:rPr lang="fa-IR" sz="2000" dirty="0"/>
              <a:t>موجب وجود </a:t>
            </a:r>
            <a:r>
              <a:rPr lang="fa-IR" sz="2000" dirty="0" err="1"/>
              <a:t>موقعيت</a:t>
            </a:r>
            <a:r>
              <a:rPr lang="fa-IR" sz="2000" dirty="0"/>
              <a:t> خاص </a:t>
            </a:r>
            <a:r>
              <a:rPr lang="fa-IR" sz="2000" dirty="0" err="1"/>
              <a:t>اين</a:t>
            </a:r>
            <a:r>
              <a:rPr lang="fa-IR" sz="2000" dirty="0"/>
              <a:t> بخش </a:t>
            </a:r>
            <a:r>
              <a:rPr lang="fa-IR" sz="2000" dirty="0" err="1" smtClean="0"/>
              <a:t>یرای</a:t>
            </a:r>
            <a:r>
              <a:rPr lang="fa-IR" sz="2000" dirty="0" smtClean="0"/>
              <a:t> مدیریت بهتر است.</a:t>
            </a:r>
          </a:p>
          <a:p>
            <a:pPr algn="r" rtl="1"/>
            <a:r>
              <a:rPr lang="fa-IR" sz="2200" dirty="0" err="1"/>
              <a:t>طراحي</a:t>
            </a:r>
            <a:r>
              <a:rPr lang="fa-IR" sz="2200" dirty="0"/>
              <a:t> و بهر </a:t>
            </a:r>
            <a:r>
              <a:rPr lang="fa-IR" sz="2200" dirty="0" smtClean="0"/>
              <a:t>ه </a:t>
            </a:r>
            <a:r>
              <a:rPr lang="fa-IR" sz="2200" dirty="0" err="1" smtClean="0"/>
              <a:t>برداري</a:t>
            </a:r>
            <a:r>
              <a:rPr lang="fa-IR" sz="2200" dirty="0" smtClean="0"/>
              <a:t> </a:t>
            </a:r>
            <a:r>
              <a:rPr lang="fa-IR" sz="2200" dirty="0"/>
              <a:t>از </a:t>
            </a:r>
            <a:r>
              <a:rPr lang="fa-IR" sz="2200" dirty="0" smtClean="0"/>
              <a:t>شبکه </a:t>
            </a:r>
            <a:r>
              <a:rPr lang="fa-IR" sz="2200" dirty="0" err="1" smtClean="0"/>
              <a:t>هاي</a:t>
            </a:r>
            <a:r>
              <a:rPr lang="fa-IR" sz="2200" dirty="0" smtClean="0"/>
              <a:t> </a:t>
            </a:r>
            <a:r>
              <a:rPr lang="fa-IR" sz="2200" dirty="0" err="1"/>
              <a:t>توزيع</a:t>
            </a:r>
            <a:r>
              <a:rPr lang="fa-IR" sz="2200" dirty="0"/>
              <a:t> </a:t>
            </a:r>
            <a:r>
              <a:rPr lang="fa-IR" sz="2200" dirty="0" err="1"/>
              <a:t>بايد</a:t>
            </a:r>
            <a:r>
              <a:rPr lang="fa-IR" sz="2200" dirty="0"/>
              <a:t> تابع </a:t>
            </a:r>
            <a:r>
              <a:rPr lang="fa-IR" sz="2200" dirty="0" err="1"/>
              <a:t>قوانين</a:t>
            </a:r>
            <a:r>
              <a:rPr lang="fa-IR" sz="2200" dirty="0"/>
              <a:t> </a:t>
            </a:r>
            <a:r>
              <a:rPr lang="fa-IR" sz="2200" dirty="0" smtClean="0"/>
              <a:t>پايه </a:t>
            </a:r>
            <a:r>
              <a:rPr lang="fa-IR" sz="2200" dirty="0" err="1" smtClean="0"/>
              <a:t>اي</a:t>
            </a:r>
            <a:r>
              <a:rPr lang="fa-IR" sz="2200" dirty="0" smtClean="0"/>
              <a:t> </a:t>
            </a:r>
            <a:r>
              <a:rPr lang="fa-IR" sz="2200" dirty="0"/>
              <a:t>مهم، </a:t>
            </a:r>
            <a:r>
              <a:rPr lang="fa-IR" sz="2200" dirty="0" err="1"/>
              <a:t>محكم</a:t>
            </a:r>
            <a:r>
              <a:rPr lang="fa-IR" sz="2200" dirty="0"/>
              <a:t> </a:t>
            </a:r>
            <a:r>
              <a:rPr lang="fa-IR" sz="2200" dirty="0" err="1"/>
              <a:t>ولي</a:t>
            </a:r>
            <a:r>
              <a:rPr lang="fa-IR" sz="2200" dirty="0"/>
              <a:t> </a:t>
            </a:r>
            <a:r>
              <a:rPr lang="fa-IR" sz="2200" dirty="0" err="1"/>
              <a:t>ساد</a:t>
            </a:r>
            <a:r>
              <a:rPr lang="fa-IR" sz="2200" dirty="0"/>
              <a:t> </a:t>
            </a:r>
            <a:r>
              <a:rPr lang="fa-IR" sz="2200" dirty="0" err="1"/>
              <a:t>هاي</a:t>
            </a:r>
            <a:r>
              <a:rPr lang="fa-IR" sz="2200" dirty="0"/>
              <a:t> باشد </a:t>
            </a:r>
            <a:r>
              <a:rPr lang="fa-IR" sz="2200" dirty="0" err="1" smtClean="0"/>
              <a:t>كه</a:t>
            </a:r>
            <a:r>
              <a:rPr lang="fa-IR" sz="2200" dirty="0" smtClean="0"/>
              <a:t> بتوان در چهار </a:t>
            </a:r>
            <a:r>
              <a:rPr lang="fa-IR" sz="2200" dirty="0" err="1" smtClean="0"/>
              <a:t>پوب</a:t>
            </a:r>
            <a:r>
              <a:rPr lang="fa-IR" sz="2200" dirty="0" smtClean="0"/>
              <a:t> مناسب از آن بهره برداری نمود 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03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90500"/>
            <a:ext cx="11811000" cy="6565900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dirty="0" err="1"/>
              <a:t>اولين</a:t>
            </a:r>
            <a:r>
              <a:rPr lang="fa-IR" sz="2400" dirty="0"/>
              <a:t> گام در </a:t>
            </a:r>
            <a:r>
              <a:rPr lang="fa-IR" sz="2400" dirty="0" err="1"/>
              <a:t>تدوين</a:t>
            </a:r>
            <a:r>
              <a:rPr lang="fa-IR" sz="2400" dirty="0"/>
              <a:t> </a:t>
            </a:r>
            <a:r>
              <a:rPr lang="fa-IR" sz="2400" dirty="0" err="1"/>
              <a:t>اين</a:t>
            </a:r>
            <a:r>
              <a:rPr lang="fa-IR" sz="2400" dirty="0"/>
              <a:t> </a:t>
            </a:r>
            <a:r>
              <a:rPr lang="fa-IR" sz="2400" dirty="0" err="1"/>
              <a:t>قوانين</a:t>
            </a:r>
            <a:r>
              <a:rPr lang="fa-IR" sz="2400" dirty="0"/>
              <a:t> </a:t>
            </a:r>
            <a:r>
              <a:rPr lang="fa-IR" sz="2400" dirty="0" err="1"/>
              <a:t>تعيين</a:t>
            </a:r>
            <a:r>
              <a:rPr lang="fa-IR" sz="2400" dirty="0"/>
              <a:t> و </a:t>
            </a:r>
            <a:r>
              <a:rPr lang="fa-IR" sz="2400" dirty="0" err="1"/>
              <a:t>اولويت</a:t>
            </a:r>
            <a:r>
              <a:rPr lang="fa-IR" sz="2400" dirty="0"/>
              <a:t> </a:t>
            </a:r>
            <a:r>
              <a:rPr lang="fa-IR" sz="2400" dirty="0" err="1"/>
              <a:t>بندي</a:t>
            </a:r>
            <a:r>
              <a:rPr lang="fa-IR" sz="2400" dirty="0"/>
              <a:t> </a:t>
            </a:r>
            <a:r>
              <a:rPr lang="fa-IR" sz="2400" dirty="0" err="1"/>
              <a:t>معيارهاي</a:t>
            </a:r>
            <a:r>
              <a:rPr lang="fa-IR" sz="2400" dirty="0"/>
              <a:t> مورد نظر </a:t>
            </a:r>
            <a:r>
              <a:rPr lang="fa-IR" sz="2400" dirty="0" err="1"/>
              <a:t>مي</a:t>
            </a:r>
            <a:r>
              <a:rPr lang="fa-IR" sz="2400" dirty="0"/>
              <a:t> باشد . به طور ساده </a:t>
            </a:r>
            <a:r>
              <a:rPr lang="fa-IR" sz="2400" dirty="0" err="1" smtClean="0"/>
              <a:t>وشفاف</a:t>
            </a:r>
            <a:r>
              <a:rPr lang="fa-IR" sz="2400" dirty="0" smtClean="0"/>
              <a:t> </a:t>
            </a:r>
            <a:r>
              <a:rPr lang="fa-IR" sz="2400" dirty="0" err="1"/>
              <a:t>مي</a:t>
            </a:r>
            <a:r>
              <a:rPr lang="fa-IR" sz="2400" dirty="0"/>
              <a:t> توان </a:t>
            </a:r>
            <a:r>
              <a:rPr lang="fa-IR" sz="2400" dirty="0" smtClean="0"/>
              <a:t>گفت </a:t>
            </a:r>
            <a:r>
              <a:rPr lang="fa-IR" sz="2400" dirty="0" err="1"/>
              <a:t>كه</a:t>
            </a:r>
            <a:r>
              <a:rPr lang="fa-IR" sz="2400" dirty="0"/>
              <a:t> هر </a:t>
            </a:r>
            <a:r>
              <a:rPr lang="fa-IR" sz="2400" dirty="0" smtClean="0"/>
              <a:t>ساختار </a:t>
            </a:r>
            <a:r>
              <a:rPr lang="fa-IR" sz="2400" dirty="0" err="1"/>
              <a:t>پيشنهادي</a:t>
            </a:r>
            <a:r>
              <a:rPr lang="fa-IR" sz="2400" dirty="0"/>
              <a:t> </a:t>
            </a:r>
            <a:r>
              <a:rPr lang="fa-IR" sz="2400" dirty="0" err="1"/>
              <a:t>براي</a:t>
            </a:r>
            <a:r>
              <a:rPr lang="fa-IR" sz="2400" dirty="0"/>
              <a:t> </a:t>
            </a:r>
            <a:r>
              <a:rPr lang="fa-IR" sz="2400" dirty="0" err="1"/>
              <a:t>شبكه</a:t>
            </a:r>
            <a:r>
              <a:rPr lang="fa-IR" sz="2400" dirty="0"/>
              <a:t> </a:t>
            </a:r>
            <a:r>
              <a:rPr lang="fa-IR" sz="2400" dirty="0" err="1"/>
              <a:t>هاي</a:t>
            </a:r>
            <a:r>
              <a:rPr lang="fa-IR" sz="2400" dirty="0"/>
              <a:t> </a:t>
            </a:r>
            <a:r>
              <a:rPr lang="fa-IR" sz="2400" dirty="0" err="1"/>
              <a:t>توزيع</a:t>
            </a:r>
            <a:r>
              <a:rPr lang="fa-IR" sz="2400" dirty="0"/>
              <a:t> </a:t>
            </a:r>
            <a:r>
              <a:rPr lang="fa-IR" sz="2400" dirty="0" err="1"/>
              <a:t>بايد</a:t>
            </a:r>
            <a:r>
              <a:rPr lang="fa-IR" sz="2400" dirty="0"/>
              <a:t> بتواند </a:t>
            </a:r>
            <a:r>
              <a:rPr lang="fa-IR" sz="2400" dirty="0" err="1"/>
              <a:t>دسترسي</a:t>
            </a:r>
            <a:r>
              <a:rPr lang="fa-IR" sz="2400" dirty="0"/>
              <a:t> به </a:t>
            </a:r>
            <a:r>
              <a:rPr lang="fa-IR" sz="2400" dirty="0" err="1"/>
              <a:t>نيازمندي</a:t>
            </a:r>
            <a:r>
              <a:rPr lang="fa-IR" sz="2400" dirty="0"/>
              <a:t> </a:t>
            </a:r>
            <a:r>
              <a:rPr lang="fa-IR" sz="2400" dirty="0" err="1" smtClean="0"/>
              <a:t>هاي</a:t>
            </a:r>
            <a:r>
              <a:rPr lang="fa-IR" sz="2400" dirty="0" smtClean="0"/>
              <a:t> </a:t>
            </a:r>
            <a:r>
              <a:rPr lang="fa-IR" sz="2400" dirty="0" err="1" smtClean="0"/>
              <a:t>زير</a:t>
            </a:r>
            <a:r>
              <a:rPr lang="fa-IR" sz="2400" dirty="0" smtClean="0"/>
              <a:t> </a:t>
            </a:r>
            <a:r>
              <a:rPr lang="fa-IR" sz="2400" dirty="0"/>
              <a:t>را </a:t>
            </a:r>
            <a:r>
              <a:rPr lang="fa-IR" sz="2400" dirty="0" err="1"/>
              <a:t>تأمين</a:t>
            </a:r>
            <a:r>
              <a:rPr lang="fa-IR" sz="2400" dirty="0"/>
              <a:t> </a:t>
            </a:r>
            <a:r>
              <a:rPr lang="fa-IR" sz="2400" dirty="0" err="1"/>
              <a:t>نمايد</a:t>
            </a:r>
            <a:r>
              <a:rPr lang="fa-IR" sz="2400" dirty="0" smtClean="0"/>
              <a:t>: 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1 . </a:t>
            </a:r>
            <a:r>
              <a:rPr lang="fa-IR" sz="2400" dirty="0"/>
              <a:t>بهره </a:t>
            </a:r>
            <a:r>
              <a:rPr lang="fa-IR" sz="2400" dirty="0" err="1"/>
              <a:t>وري</a:t>
            </a:r>
            <a:r>
              <a:rPr lang="fa-IR" sz="2400" dirty="0"/>
              <a:t> </a:t>
            </a:r>
            <a:r>
              <a:rPr lang="fa-IR" sz="2400" dirty="0" err="1"/>
              <a:t>اقتصادي</a:t>
            </a:r>
            <a:r>
              <a:rPr lang="fa-IR" sz="2400" dirty="0"/>
              <a:t> مناسب با احتساب </a:t>
            </a:r>
            <a:r>
              <a:rPr lang="fa-IR" sz="2400" dirty="0" err="1"/>
              <a:t>هزينه</a:t>
            </a:r>
            <a:r>
              <a:rPr lang="fa-IR" sz="2400" dirty="0"/>
              <a:t> </a:t>
            </a:r>
            <a:r>
              <a:rPr lang="fa-IR" sz="2400" dirty="0" err="1"/>
              <a:t>سرمايه</a:t>
            </a:r>
            <a:r>
              <a:rPr lang="fa-IR" sz="2400" dirty="0"/>
              <a:t> </a:t>
            </a:r>
            <a:r>
              <a:rPr lang="fa-IR" sz="2400" dirty="0" err="1"/>
              <a:t>گذاري</a:t>
            </a:r>
            <a:r>
              <a:rPr lang="fa-IR" sz="2400" dirty="0"/>
              <a:t> اوليه، </a:t>
            </a:r>
            <a:r>
              <a:rPr lang="fa-IR" sz="2400" dirty="0" err="1"/>
              <a:t>هزينه</a:t>
            </a:r>
            <a:r>
              <a:rPr lang="fa-IR" sz="2400" dirty="0"/>
              <a:t> </a:t>
            </a:r>
            <a:r>
              <a:rPr lang="fa-IR" sz="2400" dirty="0" err="1"/>
              <a:t>هاي</a:t>
            </a:r>
            <a:r>
              <a:rPr lang="fa-IR" sz="2400" dirty="0"/>
              <a:t> </a:t>
            </a:r>
            <a:r>
              <a:rPr lang="fa-IR" sz="2400" dirty="0" err="1"/>
              <a:t>سرويس</a:t>
            </a:r>
            <a:r>
              <a:rPr lang="fa-IR" sz="2400" dirty="0"/>
              <a:t> و </a:t>
            </a:r>
            <a:r>
              <a:rPr lang="fa-IR" sz="2400" dirty="0" err="1" smtClean="0"/>
              <a:t>نگهداري</a:t>
            </a:r>
            <a:r>
              <a:rPr lang="fa-IR" sz="2400" dirty="0" smtClean="0"/>
              <a:t> و </a:t>
            </a:r>
            <a:r>
              <a:rPr lang="fa-IR" sz="2400" dirty="0" err="1"/>
              <a:t>هزينه</a:t>
            </a:r>
            <a:r>
              <a:rPr lang="fa-IR" sz="2400" dirty="0"/>
              <a:t> </a:t>
            </a:r>
            <a:r>
              <a:rPr lang="fa-IR" sz="2400" dirty="0" err="1"/>
              <a:t>هاي</a:t>
            </a:r>
            <a:r>
              <a:rPr lang="fa-IR" sz="2400" dirty="0"/>
              <a:t> بهره </a:t>
            </a:r>
            <a:r>
              <a:rPr lang="fa-IR" sz="2400" dirty="0" err="1" smtClean="0"/>
              <a:t>برداري</a:t>
            </a:r>
            <a:r>
              <a:rPr lang="fa-IR" sz="2400" dirty="0" smtClean="0"/>
              <a:t> .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2 . </a:t>
            </a:r>
            <a:r>
              <a:rPr lang="fa-IR" sz="2400" dirty="0" err="1"/>
              <a:t>كيفيت</a:t>
            </a:r>
            <a:r>
              <a:rPr lang="fa-IR" sz="2400" dirty="0"/>
              <a:t> مناسب توان </a:t>
            </a:r>
            <a:r>
              <a:rPr lang="fa-IR" sz="2400" dirty="0" err="1" smtClean="0"/>
              <a:t>تحويلي</a:t>
            </a:r>
            <a:r>
              <a:rPr lang="fa-IR" sz="2400" dirty="0" smtClean="0"/>
              <a:t> .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3 . </a:t>
            </a:r>
            <a:r>
              <a:rPr lang="fa-IR" sz="2400" dirty="0"/>
              <a:t>استفاده </a:t>
            </a:r>
            <a:r>
              <a:rPr lang="fa-IR" sz="2400" dirty="0" err="1"/>
              <a:t>بهينه</a:t>
            </a:r>
            <a:r>
              <a:rPr lang="fa-IR" sz="2400" dirty="0"/>
              <a:t> از منابع </a:t>
            </a:r>
            <a:r>
              <a:rPr lang="fa-IR" sz="2400" dirty="0" err="1" smtClean="0"/>
              <a:t>انساني</a:t>
            </a:r>
            <a:r>
              <a:rPr lang="fa-IR" sz="2400" dirty="0" smtClean="0"/>
              <a:t> .</a:t>
            </a:r>
          </a:p>
          <a:p>
            <a:pPr algn="r" rtl="1">
              <a:lnSpc>
                <a:spcPct val="200000"/>
              </a:lnSpc>
            </a:pPr>
            <a:r>
              <a:rPr lang="fa-IR" sz="2400" dirty="0" smtClean="0"/>
              <a:t>4 .</a:t>
            </a:r>
            <a:r>
              <a:rPr lang="fa-IR" sz="2400" dirty="0"/>
              <a:t> </a:t>
            </a:r>
            <a:r>
              <a:rPr lang="fa-IR" sz="2400" dirty="0" err="1"/>
              <a:t>تأمين</a:t>
            </a:r>
            <a:r>
              <a:rPr lang="fa-IR" sz="2400" dirty="0"/>
              <a:t> </a:t>
            </a:r>
            <a:r>
              <a:rPr lang="fa-IR" sz="2400" dirty="0" err="1"/>
              <a:t>ايمني</a:t>
            </a:r>
            <a:r>
              <a:rPr lang="fa-IR" sz="2400" dirty="0"/>
              <a:t> مناسب </a:t>
            </a:r>
            <a:r>
              <a:rPr lang="fa-IR" sz="2400" dirty="0" err="1"/>
              <a:t>براي</a:t>
            </a:r>
            <a:r>
              <a:rPr lang="fa-IR" sz="2400" dirty="0"/>
              <a:t> پرسنل و به خصوص </a:t>
            </a:r>
            <a:r>
              <a:rPr lang="fa-IR" sz="2400" dirty="0" err="1"/>
              <a:t>براي</a:t>
            </a:r>
            <a:r>
              <a:rPr lang="fa-IR" sz="2400" dirty="0"/>
              <a:t> مردم </a:t>
            </a:r>
            <a:r>
              <a:rPr lang="fa-IR" sz="2400" dirty="0" err="1" smtClean="0"/>
              <a:t>عادي</a:t>
            </a:r>
            <a:r>
              <a:rPr lang="fa-IR" sz="2400" dirty="0" smtClean="0"/>
              <a:t>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412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77800"/>
            <a:ext cx="11823700" cy="65659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err="1" smtClean="0"/>
              <a:t>معيارهاي</a:t>
            </a:r>
            <a:r>
              <a:rPr lang="fa-IR" b="1" dirty="0" smtClean="0"/>
              <a:t> </a:t>
            </a:r>
            <a:r>
              <a:rPr lang="fa-IR" b="1" dirty="0" err="1"/>
              <a:t>عملكرد</a:t>
            </a:r>
            <a:r>
              <a:rPr lang="fa-IR" b="1" dirty="0"/>
              <a:t> مطلوب </a:t>
            </a:r>
            <a:r>
              <a:rPr lang="fa-IR" b="1" dirty="0" err="1"/>
              <a:t>يك</a:t>
            </a:r>
            <a:r>
              <a:rPr lang="fa-IR" b="1" dirty="0"/>
              <a:t> </a:t>
            </a:r>
            <a:r>
              <a:rPr lang="fa-IR" b="1" dirty="0" err="1"/>
              <a:t>شبكه</a:t>
            </a:r>
            <a:r>
              <a:rPr lang="fa-IR" b="1" dirty="0"/>
              <a:t> </a:t>
            </a:r>
            <a:r>
              <a:rPr lang="fa-IR" b="1" dirty="0" smtClean="0"/>
              <a:t>: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dirty="0" smtClean="0"/>
              <a:t>1 . قابلیت اطمینان  </a:t>
            </a:r>
            <a:r>
              <a:rPr lang="en-US" dirty="0" err="1" smtClean="0"/>
              <a:t>Relaybility</a:t>
            </a:r>
            <a:r>
              <a:rPr lang="en-US" dirty="0" smtClean="0"/>
              <a:t>  </a:t>
            </a:r>
            <a:r>
              <a:rPr lang="fa-IR" dirty="0" smtClean="0"/>
              <a:t> :</a:t>
            </a:r>
          </a:p>
          <a:p>
            <a:pPr algn="r" rtl="1">
              <a:lnSpc>
                <a:spcPct val="200000"/>
              </a:lnSpc>
            </a:pPr>
            <a:r>
              <a:rPr lang="fa-IR" sz="2000" dirty="0" err="1"/>
              <a:t>مهمترين</a:t>
            </a:r>
            <a:r>
              <a:rPr lang="fa-IR" sz="2000" dirty="0"/>
              <a:t> </a:t>
            </a:r>
            <a:r>
              <a:rPr lang="fa-IR" sz="2000" dirty="0" err="1"/>
              <a:t>فاكتور</a:t>
            </a:r>
            <a:r>
              <a:rPr lang="fa-IR" sz="2000" dirty="0"/>
              <a:t> </a:t>
            </a:r>
            <a:r>
              <a:rPr lang="fa-IR" sz="2000" dirty="0" err="1"/>
              <a:t>فني</a:t>
            </a:r>
            <a:r>
              <a:rPr lang="fa-IR" sz="2000" dirty="0"/>
              <a:t> در </a:t>
            </a:r>
            <a:r>
              <a:rPr lang="fa-IR" sz="2000" dirty="0" err="1"/>
              <a:t>بررسي</a:t>
            </a:r>
            <a:r>
              <a:rPr lang="fa-IR" sz="2000" dirty="0"/>
              <a:t> و </a:t>
            </a:r>
            <a:r>
              <a:rPr lang="fa-IR" sz="2000" dirty="0" err="1"/>
              <a:t>مقايسه</a:t>
            </a:r>
            <a:r>
              <a:rPr lang="fa-IR" sz="2000" dirty="0"/>
              <a:t> </a:t>
            </a:r>
            <a:r>
              <a:rPr lang="fa-IR" sz="2000" dirty="0" err="1" smtClean="0"/>
              <a:t>ساختارهاي</a:t>
            </a:r>
            <a:r>
              <a:rPr lang="fa-IR" sz="2000" dirty="0" smtClean="0"/>
              <a:t> </a:t>
            </a:r>
            <a:r>
              <a:rPr lang="fa-IR" sz="2000" dirty="0"/>
              <a:t>مختلف </a:t>
            </a:r>
            <a:r>
              <a:rPr lang="fa-IR" sz="2000" dirty="0" err="1"/>
              <a:t>شبكه</a:t>
            </a:r>
            <a:r>
              <a:rPr lang="fa-IR" sz="2000" dirty="0"/>
              <a:t> ، </a:t>
            </a:r>
            <a:r>
              <a:rPr lang="fa-IR" sz="2000" dirty="0" err="1"/>
              <a:t>قابليت</a:t>
            </a:r>
            <a:r>
              <a:rPr lang="fa-IR" sz="2000" dirty="0"/>
              <a:t> </a:t>
            </a:r>
            <a:r>
              <a:rPr lang="fa-IR" sz="2000" dirty="0" err="1"/>
              <a:t>اطمينان</a:t>
            </a:r>
            <a:r>
              <a:rPr lang="fa-IR" sz="2000" dirty="0"/>
              <a:t> </a:t>
            </a:r>
            <a:r>
              <a:rPr lang="fa-IR" sz="2000" dirty="0" err="1"/>
              <a:t>يا</a:t>
            </a:r>
            <a:r>
              <a:rPr lang="fa-IR" sz="2000" dirty="0"/>
              <a:t> </a:t>
            </a:r>
            <a:r>
              <a:rPr lang="fa-IR" sz="2000" dirty="0" err="1" smtClean="0"/>
              <a:t>قابليت</a:t>
            </a:r>
            <a:r>
              <a:rPr lang="fa-IR" sz="2000" dirty="0" smtClean="0"/>
              <a:t> </a:t>
            </a:r>
            <a:r>
              <a:rPr lang="fa-IR" sz="2000" dirty="0" err="1" smtClean="0"/>
              <a:t>دسترسي</a:t>
            </a:r>
            <a:r>
              <a:rPr lang="fa-IR" sz="2000" dirty="0" smtClean="0"/>
              <a:t> </a:t>
            </a:r>
            <a:r>
              <a:rPr lang="fa-IR" sz="2000" dirty="0" err="1" smtClean="0"/>
              <a:t>مشتركين</a:t>
            </a:r>
            <a:r>
              <a:rPr lang="fa-IR" sz="2000" dirty="0" smtClean="0"/>
              <a:t> </a:t>
            </a:r>
            <a:r>
              <a:rPr lang="fa-IR" sz="2000" dirty="0" err="1"/>
              <a:t>نهايي</a:t>
            </a:r>
            <a:r>
              <a:rPr lang="fa-IR" sz="2000" dirty="0"/>
              <a:t> به منابع </a:t>
            </a:r>
            <a:r>
              <a:rPr lang="fa-IR" sz="2000" dirty="0" err="1"/>
              <a:t>انرژي</a:t>
            </a:r>
            <a:r>
              <a:rPr lang="fa-IR" sz="2000" dirty="0"/>
              <a:t> به صورت مستمر </a:t>
            </a:r>
            <a:r>
              <a:rPr lang="fa-IR" sz="2000" dirty="0" err="1"/>
              <a:t>مي</a:t>
            </a:r>
            <a:r>
              <a:rPr lang="fa-IR" sz="2000" dirty="0"/>
              <a:t> </a:t>
            </a:r>
            <a:r>
              <a:rPr lang="fa-IR" sz="2000" dirty="0" smtClean="0"/>
              <a:t>باشد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از جمله </a:t>
            </a:r>
            <a:r>
              <a:rPr lang="fa-IR" sz="2000" dirty="0" err="1"/>
              <a:t>مهمترين</a:t>
            </a:r>
            <a:r>
              <a:rPr lang="fa-IR" sz="2000" dirty="0"/>
              <a:t> </a:t>
            </a:r>
            <a:r>
              <a:rPr lang="fa-IR" sz="2000" dirty="0" err="1"/>
              <a:t>اين</a:t>
            </a:r>
            <a:r>
              <a:rPr lang="fa-IR" sz="2000" dirty="0"/>
              <a:t> </a:t>
            </a:r>
            <a:r>
              <a:rPr lang="fa-IR" sz="2000" dirty="0" smtClean="0"/>
              <a:t>شاخص ها </a:t>
            </a:r>
            <a:r>
              <a:rPr lang="fa-IR" sz="2000" dirty="0"/>
              <a:t>عبارتند از</a:t>
            </a:r>
            <a:r>
              <a:rPr lang="fa-IR" sz="2000" dirty="0" smtClean="0"/>
              <a:t>: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الف )</a:t>
            </a:r>
            <a:r>
              <a:rPr lang="fa-IR" dirty="0" smtClean="0"/>
              <a:t> </a:t>
            </a:r>
            <a:r>
              <a:rPr lang="fa-IR" sz="2000" b="1" dirty="0" smtClean="0"/>
              <a:t>شاخص </a:t>
            </a:r>
            <a:r>
              <a:rPr lang="fa-IR" sz="2000" b="1" dirty="0"/>
              <a:t>متوسط مدت زمان </a:t>
            </a:r>
            <a:r>
              <a:rPr lang="fa-IR" sz="2000" b="1" dirty="0" err="1"/>
              <a:t>قطعي</a:t>
            </a:r>
            <a:r>
              <a:rPr lang="fa-IR" sz="2000" b="1" dirty="0"/>
              <a:t> </a:t>
            </a:r>
            <a:r>
              <a:rPr lang="fa-IR" sz="2000" b="1" dirty="0" err="1" smtClean="0"/>
              <a:t>سيستم</a:t>
            </a:r>
            <a:r>
              <a:rPr lang="fa-IR" sz="2000" b="1" dirty="0" smtClean="0"/>
              <a:t> </a:t>
            </a:r>
            <a:r>
              <a:rPr lang="en-US" sz="2000" b="1" dirty="0" smtClean="0"/>
              <a:t>:(SAIDI) </a:t>
            </a:r>
            <a:r>
              <a:rPr lang="fa-IR" sz="2000" dirty="0" err="1"/>
              <a:t>كه</a:t>
            </a:r>
            <a:r>
              <a:rPr lang="fa-IR" sz="2000" dirty="0"/>
              <a:t> متوسط مدت </a:t>
            </a:r>
            <a:r>
              <a:rPr lang="fa-IR" sz="2000" dirty="0" err="1"/>
              <a:t>زماني</a:t>
            </a:r>
            <a:r>
              <a:rPr lang="fa-IR" sz="2000" dirty="0"/>
              <a:t> </a:t>
            </a:r>
            <a:r>
              <a:rPr lang="fa-IR" sz="2000" dirty="0" err="1"/>
              <a:t>كه</a:t>
            </a:r>
            <a:r>
              <a:rPr lang="fa-IR" sz="2000" dirty="0"/>
              <a:t> </a:t>
            </a:r>
            <a:r>
              <a:rPr lang="fa-IR" sz="2000" dirty="0" err="1" smtClean="0"/>
              <a:t>يك</a:t>
            </a:r>
            <a:r>
              <a:rPr lang="fa-IR" sz="2000" dirty="0" smtClean="0"/>
              <a:t> </a:t>
            </a:r>
            <a:r>
              <a:rPr lang="fa-IR" sz="2000" dirty="0" err="1" smtClean="0"/>
              <a:t>مشترك</a:t>
            </a:r>
            <a:r>
              <a:rPr lang="fa-IR" sz="2000" dirty="0" smtClean="0"/>
              <a:t> </a:t>
            </a:r>
            <a:r>
              <a:rPr lang="fa-IR" sz="2000" dirty="0"/>
              <a:t>در طول سال دچار </a:t>
            </a:r>
            <a:r>
              <a:rPr lang="fa-IR" sz="2000" dirty="0" err="1"/>
              <a:t>خاموشي</a:t>
            </a:r>
            <a:r>
              <a:rPr lang="fa-IR" sz="2000" dirty="0"/>
              <a:t> </a:t>
            </a:r>
            <a:r>
              <a:rPr lang="fa-IR" sz="2000" dirty="0" smtClean="0"/>
              <a:t>شده را به دقیقه بیان میکند . 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ب ) </a:t>
            </a:r>
            <a:r>
              <a:rPr lang="fa-IR" sz="2000" b="1" dirty="0"/>
              <a:t>شاخص متوسط </a:t>
            </a:r>
            <a:r>
              <a:rPr lang="fa-IR" sz="2000" b="1" dirty="0" err="1"/>
              <a:t>فركانس</a:t>
            </a:r>
            <a:r>
              <a:rPr lang="fa-IR" sz="2000" b="1" dirty="0"/>
              <a:t> </a:t>
            </a:r>
            <a:r>
              <a:rPr lang="fa-IR" sz="2000" b="1" dirty="0" err="1"/>
              <a:t>قطعي</a:t>
            </a:r>
            <a:r>
              <a:rPr lang="fa-IR" sz="2000" b="1" dirty="0"/>
              <a:t> </a:t>
            </a:r>
            <a:r>
              <a:rPr lang="fa-IR" sz="2000" b="1" dirty="0" err="1" smtClean="0"/>
              <a:t>سيستم</a:t>
            </a:r>
            <a:r>
              <a:rPr lang="fa-IR" sz="2000" b="1" dirty="0" smtClean="0"/>
              <a:t> </a:t>
            </a:r>
            <a:r>
              <a:rPr lang="en-US" sz="2000" b="1" dirty="0"/>
              <a:t>:(SAIFI</a:t>
            </a:r>
            <a:r>
              <a:rPr lang="en-US" sz="2000" b="1" dirty="0" smtClean="0"/>
              <a:t>)</a:t>
            </a:r>
            <a:r>
              <a:rPr lang="fa-IR" sz="2000" b="1" dirty="0" smtClean="0"/>
              <a:t> </a:t>
            </a:r>
            <a:r>
              <a:rPr lang="fa-IR" sz="2000" dirty="0" err="1"/>
              <a:t>كه</a:t>
            </a:r>
            <a:r>
              <a:rPr lang="fa-IR" sz="2000" dirty="0"/>
              <a:t> متوسط تعداد </a:t>
            </a:r>
            <a:r>
              <a:rPr lang="fa-IR" sz="2000" dirty="0" err="1"/>
              <a:t>دفعاتي</a:t>
            </a:r>
            <a:r>
              <a:rPr lang="fa-IR" sz="2000" dirty="0"/>
              <a:t> </a:t>
            </a:r>
            <a:r>
              <a:rPr lang="fa-IR" sz="2000" dirty="0" err="1"/>
              <a:t>كه</a:t>
            </a:r>
            <a:r>
              <a:rPr lang="fa-IR" sz="2000" dirty="0"/>
              <a:t> </a:t>
            </a:r>
            <a:r>
              <a:rPr lang="fa-IR" sz="2000" dirty="0" smtClean="0"/>
              <a:t>هر </a:t>
            </a:r>
            <a:r>
              <a:rPr lang="fa-IR" sz="2000" dirty="0" err="1"/>
              <a:t>مشترك</a:t>
            </a:r>
            <a:r>
              <a:rPr lang="fa-IR" sz="2000" dirty="0"/>
              <a:t> در طول سال دچار </a:t>
            </a:r>
            <a:r>
              <a:rPr lang="fa-IR" sz="2000" dirty="0" err="1"/>
              <a:t>خاموشي</a:t>
            </a:r>
            <a:r>
              <a:rPr lang="fa-IR" sz="2000" dirty="0"/>
              <a:t> شده</a:t>
            </a:r>
            <a:endParaRPr lang="fa-IR" sz="2000" b="1" dirty="0" smtClean="0"/>
          </a:p>
          <a:p>
            <a:pPr algn="r" rtl="1">
              <a:lnSpc>
                <a:spcPct val="2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0690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27000"/>
            <a:ext cx="11785600" cy="6532563"/>
          </a:xfrm>
        </p:spPr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dirty="0" err="1" smtClean="0"/>
              <a:t>قابليت</a:t>
            </a:r>
            <a:r>
              <a:rPr lang="fa-IR" dirty="0" smtClean="0"/>
              <a:t> </a:t>
            </a:r>
            <a:r>
              <a:rPr lang="fa-IR" dirty="0" err="1" smtClean="0"/>
              <a:t>اطمينان</a:t>
            </a:r>
            <a:r>
              <a:rPr lang="fa-IR" dirty="0" smtClean="0"/>
              <a:t> (</a:t>
            </a:r>
            <a:r>
              <a:rPr lang="fa-IR" dirty="0" err="1" smtClean="0"/>
              <a:t>يا</a:t>
            </a:r>
            <a:r>
              <a:rPr lang="fa-IR" dirty="0" smtClean="0"/>
              <a:t> </a:t>
            </a:r>
            <a:r>
              <a:rPr lang="fa-IR" dirty="0" err="1" smtClean="0"/>
              <a:t>متناظر</a:t>
            </a:r>
            <a:r>
              <a:rPr lang="fa-IR" dirty="0" smtClean="0"/>
              <a:t> آن </a:t>
            </a:r>
            <a:r>
              <a:rPr lang="fa-IR" dirty="0" err="1" smtClean="0"/>
              <a:t>قابليت</a:t>
            </a:r>
            <a:r>
              <a:rPr lang="fa-IR" dirty="0" smtClean="0"/>
              <a:t> </a:t>
            </a:r>
            <a:r>
              <a:rPr lang="fa-IR" dirty="0" err="1" smtClean="0"/>
              <a:t>دسترسي</a:t>
            </a:r>
            <a:r>
              <a:rPr lang="fa-IR" dirty="0" smtClean="0"/>
              <a:t> به </a:t>
            </a:r>
            <a:r>
              <a:rPr lang="fa-IR" dirty="0" err="1" smtClean="0"/>
              <a:t>مسير</a:t>
            </a:r>
            <a:r>
              <a:rPr lang="fa-IR" dirty="0" smtClean="0"/>
              <a:t> </a:t>
            </a:r>
            <a:r>
              <a:rPr lang="fa-IR" dirty="0" err="1" smtClean="0"/>
              <a:t>تغذيه</a:t>
            </a:r>
            <a:r>
              <a:rPr lang="fa-IR" dirty="0" smtClean="0"/>
              <a:t> ) را به </a:t>
            </a:r>
            <a:r>
              <a:rPr lang="fa-IR" dirty="0" err="1" smtClean="0"/>
              <a:t>دليل</a:t>
            </a:r>
            <a:r>
              <a:rPr lang="fa-IR" dirty="0" smtClean="0"/>
              <a:t> </a:t>
            </a:r>
            <a:r>
              <a:rPr lang="fa-IR" dirty="0" err="1" smtClean="0"/>
              <a:t>طبيعت</a:t>
            </a:r>
            <a:r>
              <a:rPr lang="fa-IR" dirty="0" smtClean="0"/>
              <a:t> </a:t>
            </a:r>
            <a:r>
              <a:rPr lang="fa-IR" dirty="0" err="1" smtClean="0"/>
              <a:t>المانها</a:t>
            </a:r>
            <a:r>
              <a:rPr lang="fa-IR" dirty="0" smtClean="0"/>
              <a:t> و </a:t>
            </a:r>
            <a:r>
              <a:rPr lang="fa-IR" dirty="0" err="1" smtClean="0"/>
              <a:t>شبكه</a:t>
            </a:r>
            <a:r>
              <a:rPr lang="fa-IR" dirty="0" smtClean="0"/>
              <a:t> ها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/>
              <a:t>هرگز </a:t>
            </a:r>
            <a:r>
              <a:rPr lang="fa-IR" dirty="0" err="1" smtClean="0"/>
              <a:t>نمي</a:t>
            </a:r>
            <a:r>
              <a:rPr lang="fa-IR" dirty="0" smtClean="0"/>
              <a:t> توان به صفر رساند اما </a:t>
            </a:r>
            <a:r>
              <a:rPr lang="fa-IR" dirty="0" err="1" smtClean="0"/>
              <a:t>مي</a:t>
            </a:r>
            <a:r>
              <a:rPr lang="fa-IR" dirty="0" smtClean="0"/>
              <a:t> توان با </a:t>
            </a:r>
            <a:r>
              <a:rPr lang="fa-IR" dirty="0" err="1" smtClean="0"/>
              <a:t>افزايش</a:t>
            </a:r>
            <a:r>
              <a:rPr lang="fa-IR" dirty="0" smtClean="0"/>
              <a:t> </a:t>
            </a:r>
            <a:r>
              <a:rPr lang="fa-IR" dirty="0" err="1" smtClean="0"/>
              <a:t>هزينه</a:t>
            </a:r>
            <a:r>
              <a:rPr lang="fa-IR" dirty="0" smtClean="0"/>
              <a:t>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سرمايه</a:t>
            </a:r>
            <a:r>
              <a:rPr lang="fa-IR" dirty="0" smtClean="0"/>
              <a:t> </a:t>
            </a:r>
            <a:r>
              <a:rPr lang="fa-IR" dirty="0" err="1" smtClean="0"/>
              <a:t>گذاري</a:t>
            </a:r>
            <a:r>
              <a:rPr lang="fa-IR" dirty="0" smtClean="0"/>
              <a:t> اوليه از </a:t>
            </a:r>
            <a:r>
              <a:rPr lang="fa-IR" dirty="0" err="1" smtClean="0"/>
              <a:t>طريق</a:t>
            </a:r>
            <a:r>
              <a:rPr lang="fa-IR" dirty="0" smtClean="0"/>
              <a:t> </a:t>
            </a:r>
            <a:r>
              <a:rPr lang="fa-IR" dirty="0" err="1"/>
              <a:t>مسيرهاي</a:t>
            </a:r>
            <a:r>
              <a:rPr lang="fa-IR" dirty="0"/>
              <a:t> </a:t>
            </a:r>
            <a:r>
              <a:rPr lang="fa-IR" dirty="0" err="1"/>
              <a:t>موازي</a:t>
            </a:r>
            <a:r>
              <a:rPr lang="fa-IR" dirty="0"/>
              <a:t> </a:t>
            </a:r>
            <a:r>
              <a:rPr lang="fa-IR" dirty="0" err="1" smtClean="0"/>
              <a:t>بيشتر</a:t>
            </a:r>
            <a:r>
              <a:rPr lang="fa-IR" dirty="0" smtClean="0"/>
              <a:t> </a:t>
            </a:r>
            <a:r>
              <a:rPr lang="fa-IR" dirty="0"/>
              <a:t>و </a:t>
            </a:r>
            <a:r>
              <a:rPr lang="fa-IR" dirty="0" err="1"/>
              <a:t>يا</a:t>
            </a:r>
            <a:r>
              <a:rPr lang="fa-IR" dirty="0"/>
              <a:t> </a:t>
            </a:r>
            <a:r>
              <a:rPr lang="fa-IR" dirty="0" err="1"/>
              <a:t>مسيرهاي</a:t>
            </a:r>
            <a:r>
              <a:rPr lang="fa-IR" dirty="0"/>
              <a:t> رزرو قابل حصول </a:t>
            </a:r>
            <a:r>
              <a:rPr lang="fa-IR" dirty="0" smtClean="0"/>
              <a:t>با </a:t>
            </a:r>
            <a:r>
              <a:rPr lang="fa-IR" dirty="0" err="1"/>
              <a:t>تأخير</a:t>
            </a:r>
            <a:r>
              <a:rPr lang="fa-IR" dirty="0"/>
              <a:t> </a:t>
            </a:r>
            <a:r>
              <a:rPr lang="fa-IR" dirty="0" err="1" smtClean="0"/>
              <a:t>زماني</a:t>
            </a:r>
            <a:r>
              <a:rPr lang="fa-IR" dirty="0" smtClean="0"/>
              <a:t> </a:t>
            </a:r>
            <a:r>
              <a:rPr lang="fa-IR" dirty="0" err="1" smtClean="0"/>
              <a:t>اندك</a:t>
            </a:r>
            <a:r>
              <a:rPr lang="fa-IR" dirty="0" smtClean="0"/>
              <a:t> </a:t>
            </a:r>
            <a:r>
              <a:rPr lang="fa-IR" dirty="0" err="1"/>
              <a:t>ايجاد</a:t>
            </a:r>
            <a:r>
              <a:rPr lang="fa-IR" dirty="0"/>
              <a:t> </a:t>
            </a:r>
            <a:r>
              <a:rPr lang="fa-IR" dirty="0" err="1"/>
              <a:t>سيستم</a:t>
            </a:r>
            <a:r>
              <a:rPr lang="fa-IR" dirty="0"/>
              <a:t> </a:t>
            </a:r>
            <a:r>
              <a:rPr lang="fa-IR" dirty="0" err="1"/>
              <a:t>هاي</a:t>
            </a:r>
            <a:r>
              <a:rPr lang="fa-IR" dirty="0"/>
              <a:t> </a:t>
            </a:r>
            <a:r>
              <a:rPr lang="fa-IR" dirty="0" err="1"/>
              <a:t>كنترل</a:t>
            </a:r>
            <a:r>
              <a:rPr lang="fa-IR" dirty="0"/>
              <a:t> </a:t>
            </a:r>
            <a:r>
              <a:rPr lang="fa-IR" dirty="0" err="1"/>
              <a:t>اتوماتيك</a:t>
            </a:r>
            <a:r>
              <a:rPr lang="fa-IR" dirty="0"/>
              <a:t> </a:t>
            </a:r>
            <a:r>
              <a:rPr lang="fa-IR" dirty="0" smtClean="0"/>
              <a:t>از </a:t>
            </a:r>
            <a:r>
              <a:rPr lang="fa-IR" dirty="0" err="1"/>
              <a:t>طريق</a:t>
            </a:r>
            <a:r>
              <a:rPr lang="fa-IR" dirty="0"/>
              <a:t> </a:t>
            </a:r>
            <a:r>
              <a:rPr lang="fa-IR" dirty="0" err="1"/>
              <a:t>اتوماسيون</a:t>
            </a:r>
            <a:r>
              <a:rPr lang="fa-IR" dirty="0"/>
              <a:t> </a:t>
            </a:r>
            <a:r>
              <a:rPr lang="fa-IR" dirty="0" err="1" smtClean="0"/>
              <a:t>كليد</a:t>
            </a:r>
            <a:r>
              <a:rPr lang="fa-IR" dirty="0" smtClean="0"/>
              <a:t> </a:t>
            </a:r>
            <a:r>
              <a:rPr lang="fa-IR" dirty="0" err="1"/>
              <a:t>زني</a:t>
            </a:r>
            <a:r>
              <a:rPr lang="fa-IR" dirty="0"/>
              <a:t> </a:t>
            </a:r>
            <a:r>
              <a:rPr lang="fa-IR" dirty="0" err="1"/>
              <a:t>اتوماتيك</a:t>
            </a:r>
            <a:r>
              <a:rPr lang="fa-IR" dirty="0"/>
              <a:t> در </a:t>
            </a:r>
            <a:r>
              <a:rPr lang="fa-IR" dirty="0" err="1" smtClean="0"/>
              <a:t>سيستم</a:t>
            </a:r>
            <a:r>
              <a:rPr lang="fa-IR" dirty="0" smtClean="0"/>
              <a:t> </a:t>
            </a:r>
            <a:r>
              <a:rPr lang="fa-IR" dirty="0" err="1"/>
              <a:t>افزايش</a:t>
            </a:r>
            <a:r>
              <a:rPr lang="fa-IR" dirty="0"/>
              <a:t> تعداد دفعات </a:t>
            </a:r>
            <a:r>
              <a:rPr lang="fa-IR" dirty="0" err="1"/>
              <a:t>بازديد</a:t>
            </a:r>
            <a:r>
              <a:rPr lang="fa-IR" dirty="0"/>
              <a:t>، </a:t>
            </a:r>
            <a:r>
              <a:rPr lang="fa-IR" dirty="0" err="1"/>
              <a:t>سرويس</a:t>
            </a:r>
            <a:r>
              <a:rPr lang="fa-IR" dirty="0"/>
              <a:t> و </a:t>
            </a:r>
            <a:r>
              <a:rPr lang="fa-IR" dirty="0" err="1"/>
              <a:t>تعميرات</a:t>
            </a:r>
            <a:r>
              <a:rPr lang="fa-IR" dirty="0"/>
              <a:t> دوره </a:t>
            </a:r>
            <a:r>
              <a:rPr lang="fa-IR" dirty="0" err="1"/>
              <a:t>اي</a:t>
            </a:r>
            <a:r>
              <a:rPr lang="fa-IR" dirty="0"/>
              <a:t>، </a:t>
            </a:r>
            <a:r>
              <a:rPr lang="fa-IR" dirty="0" err="1"/>
              <a:t>افزايش</a:t>
            </a:r>
            <a:r>
              <a:rPr lang="fa-IR" dirty="0"/>
              <a:t> </a:t>
            </a:r>
            <a:r>
              <a:rPr lang="fa-IR" dirty="0" err="1"/>
              <a:t>اكيپ</a:t>
            </a:r>
            <a:r>
              <a:rPr lang="fa-IR" dirty="0"/>
              <a:t> </a:t>
            </a:r>
            <a:r>
              <a:rPr lang="fa-IR" dirty="0" err="1" smtClean="0"/>
              <a:t>هاي</a:t>
            </a:r>
            <a:r>
              <a:rPr lang="fa-IR" dirty="0" smtClean="0"/>
              <a:t> </a:t>
            </a:r>
            <a:r>
              <a:rPr lang="fa-IR" dirty="0" err="1" smtClean="0"/>
              <a:t>تعميرات</a:t>
            </a:r>
            <a:r>
              <a:rPr lang="fa-IR" dirty="0" smtClean="0"/>
              <a:t> </a:t>
            </a:r>
            <a:r>
              <a:rPr lang="fa-IR" dirty="0" err="1"/>
              <a:t>اضطراري</a:t>
            </a:r>
            <a:r>
              <a:rPr lang="fa-IR" dirty="0"/>
              <a:t> و ... شاخص </a:t>
            </a:r>
            <a:r>
              <a:rPr lang="fa-IR" dirty="0" err="1"/>
              <a:t>هاي</a:t>
            </a:r>
            <a:r>
              <a:rPr lang="fa-IR" dirty="0"/>
              <a:t> آن را بهبود </a:t>
            </a:r>
            <a:r>
              <a:rPr lang="fa-IR" dirty="0" err="1"/>
              <a:t>بخشيد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7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" y="114300"/>
            <a:ext cx="12001499" cy="664845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 smtClean="0"/>
              <a:t> 2 . کیفیت توان تحویلی :</a:t>
            </a:r>
          </a:p>
          <a:p>
            <a:pPr algn="r" rtl="1">
              <a:lnSpc>
                <a:spcPct val="250000"/>
              </a:lnSpc>
            </a:pPr>
            <a:r>
              <a:rPr lang="fa-IR" sz="2000" dirty="0"/>
              <a:t>در </a:t>
            </a:r>
            <a:r>
              <a:rPr lang="fa-IR" sz="2000" dirty="0" err="1"/>
              <a:t>بررسي</a:t>
            </a:r>
            <a:r>
              <a:rPr lang="fa-IR" sz="2000" dirty="0"/>
              <a:t> </a:t>
            </a:r>
            <a:r>
              <a:rPr lang="fa-IR" sz="2000" dirty="0" err="1"/>
              <a:t>كيفيت</a:t>
            </a:r>
            <a:r>
              <a:rPr lang="fa-IR" sz="2000" dirty="0"/>
              <a:t> توان </a:t>
            </a:r>
            <a:r>
              <a:rPr lang="fa-IR" sz="2000" dirty="0" err="1"/>
              <a:t>تحويلي</a:t>
            </a:r>
            <a:r>
              <a:rPr lang="fa-IR" sz="2000" dirty="0"/>
              <a:t> به </a:t>
            </a:r>
            <a:r>
              <a:rPr lang="fa-IR" sz="2000" dirty="0" err="1"/>
              <a:t>مشتركين</a:t>
            </a:r>
            <a:r>
              <a:rPr lang="fa-IR" sz="2000" dirty="0"/>
              <a:t> از </a:t>
            </a:r>
            <a:r>
              <a:rPr lang="fa-IR" sz="2000" dirty="0" err="1"/>
              <a:t>طريق</a:t>
            </a:r>
            <a:r>
              <a:rPr lang="fa-IR" sz="2000" dirty="0"/>
              <a:t> هر </a:t>
            </a:r>
            <a:r>
              <a:rPr lang="fa-IR" sz="2000" dirty="0" err="1"/>
              <a:t>يك</a:t>
            </a:r>
            <a:r>
              <a:rPr lang="fa-IR" sz="2000" dirty="0"/>
              <a:t> از ساختارها و طرح </a:t>
            </a:r>
            <a:r>
              <a:rPr lang="fa-IR" sz="2000" dirty="0" err="1"/>
              <a:t>هاي</a:t>
            </a:r>
            <a:r>
              <a:rPr lang="fa-IR" sz="2000" dirty="0"/>
              <a:t> </a:t>
            </a:r>
            <a:r>
              <a:rPr lang="fa-IR" sz="2000" dirty="0" smtClean="0"/>
              <a:t>مختلف </a:t>
            </a:r>
            <a:r>
              <a:rPr lang="fa-IR" sz="2000" dirty="0" err="1" smtClean="0"/>
              <a:t>توزيع</a:t>
            </a:r>
            <a:r>
              <a:rPr lang="fa-IR" sz="2000" dirty="0"/>
              <a:t>، </a:t>
            </a:r>
            <a:r>
              <a:rPr lang="fa-IR" sz="2000" dirty="0" err="1"/>
              <a:t>تمركز</a:t>
            </a:r>
            <a:r>
              <a:rPr lang="fa-IR" sz="2000" dirty="0"/>
              <a:t> عمده بر مشخصه </a:t>
            </a:r>
            <a:r>
              <a:rPr lang="fa-IR" sz="2000" dirty="0" err="1"/>
              <a:t>هاي</a:t>
            </a:r>
            <a:r>
              <a:rPr lang="fa-IR" sz="2000" dirty="0"/>
              <a:t> ولتاژ </a:t>
            </a:r>
            <a:r>
              <a:rPr lang="fa-IR" sz="2000" dirty="0" smtClean="0"/>
              <a:t>است </a:t>
            </a:r>
            <a:r>
              <a:rPr lang="fa-IR" sz="2000" dirty="0" err="1"/>
              <a:t>مشكلات</a:t>
            </a:r>
            <a:r>
              <a:rPr lang="fa-IR" sz="2000" dirty="0"/>
              <a:t> </a:t>
            </a:r>
            <a:r>
              <a:rPr lang="fa-IR" sz="2000" dirty="0" err="1"/>
              <a:t>اصلي</a:t>
            </a:r>
            <a:r>
              <a:rPr lang="fa-IR" sz="2000" dirty="0"/>
              <a:t> در </a:t>
            </a:r>
            <a:r>
              <a:rPr lang="fa-IR" sz="2000" dirty="0" err="1"/>
              <a:t>اين</a:t>
            </a:r>
            <a:r>
              <a:rPr lang="fa-IR" sz="2000" dirty="0"/>
              <a:t> </a:t>
            </a:r>
            <a:r>
              <a:rPr lang="fa-IR" sz="2000" dirty="0" err="1"/>
              <a:t>زمينه</a:t>
            </a:r>
            <a:r>
              <a:rPr lang="fa-IR" sz="2000" dirty="0"/>
              <a:t> عبارتند از </a:t>
            </a:r>
            <a:r>
              <a:rPr lang="fa-IR" sz="2000" dirty="0" err="1"/>
              <a:t>قطعي</a:t>
            </a:r>
            <a:r>
              <a:rPr lang="fa-IR" sz="2000" dirty="0"/>
              <a:t> </a:t>
            </a:r>
            <a:r>
              <a:rPr lang="fa-IR" sz="2000" dirty="0" err="1"/>
              <a:t>هاي</a:t>
            </a:r>
            <a:r>
              <a:rPr lang="fa-IR" sz="2000" dirty="0"/>
              <a:t> موقت، </a:t>
            </a:r>
            <a:r>
              <a:rPr lang="fa-IR" sz="2000" dirty="0" err="1"/>
              <a:t>فلش</a:t>
            </a:r>
            <a:r>
              <a:rPr lang="fa-IR" sz="2000" dirty="0"/>
              <a:t> ولتاژ، </a:t>
            </a:r>
            <a:r>
              <a:rPr lang="fa-IR" sz="2000" dirty="0" err="1"/>
              <a:t>هارمونيك</a:t>
            </a:r>
            <a:r>
              <a:rPr lang="fa-IR" sz="2000" dirty="0"/>
              <a:t> </a:t>
            </a:r>
            <a:r>
              <a:rPr lang="fa-IR" sz="2000" dirty="0" smtClean="0"/>
              <a:t>ها </a:t>
            </a:r>
            <a:r>
              <a:rPr lang="fa-IR" sz="2000" dirty="0" err="1" smtClean="0"/>
              <a:t>ونامتعادلي</a:t>
            </a:r>
            <a:r>
              <a:rPr lang="fa-IR" sz="2000" dirty="0" smtClean="0"/>
              <a:t> ولتاژ است .</a:t>
            </a:r>
          </a:p>
          <a:p>
            <a:pPr algn="r" rtl="1">
              <a:lnSpc>
                <a:spcPct val="250000"/>
              </a:lnSpc>
            </a:pPr>
            <a:endParaRPr lang="fa-IR" sz="2000" b="1" dirty="0"/>
          </a:p>
          <a:p>
            <a:pPr algn="r" rtl="1">
              <a:lnSpc>
                <a:spcPct val="250000"/>
              </a:lnSpc>
            </a:pPr>
            <a:r>
              <a:rPr lang="fa-IR" sz="2000" b="1" dirty="0" smtClean="0"/>
              <a:t>3 </a:t>
            </a:r>
            <a:r>
              <a:rPr lang="fa-IR" sz="2400" b="1" dirty="0" smtClean="0"/>
              <a:t>. تلفات : </a:t>
            </a:r>
          </a:p>
          <a:p>
            <a:pPr algn="r" rtl="1"/>
            <a:r>
              <a:rPr lang="fa-IR" sz="2000" dirty="0" err="1"/>
              <a:t>ميزان</a:t>
            </a:r>
            <a:r>
              <a:rPr lang="fa-IR" sz="2000" dirty="0"/>
              <a:t> تلفات توان </a:t>
            </a:r>
            <a:r>
              <a:rPr lang="fa-IR" sz="2000" dirty="0" err="1"/>
              <a:t>يكي</a:t>
            </a:r>
            <a:r>
              <a:rPr lang="fa-IR" sz="2000" dirty="0"/>
              <a:t> از </a:t>
            </a:r>
            <a:r>
              <a:rPr lang="fa-IR" sz="2000" dirty="0" err="1"/>
              <a:t>معيارهاي</a:t>
            </a:r>
            <a:r>
              <a:rPr lang="fa-IR" sz="2000" dirty="0"/>
              <a:t> </a:t>
            </a:r>
            <a:r>
              <a:rPr lang="fa-IR" sz="2000" dirty="0" err="1"/>
              <a:t>مهمي</a:t>
            </a:r>
            <a:r>
              <a:rPr lang="fa-IR" sz="2000" dirty="0"/>
              <a:t> است </a:t>
            </a:r>
            <a:r>
              <a:rPr lang="fa-IR" sz="2000" dirty="0" err="1"/>
              <a:t>كه</a:t>
            </a:r>
            <a:r>
              <a:rPr lang="fa-IR" sz="2000" dirty="0"/>
              <a:t> در </a:t>
            </a:r>
            <a:r>
              <a:rPr lang="fa-IR" sz="2000" dirty="0" err="1"/>
              <a:t>مقايسه</a:t>
            </a:r>
            <a:r>
              <a:rPr lang="fa-IR" sz="2000" dirty="0"/>
              <a:t> </a:t>
            </a:r>
            <a:r>
              <a:rPr lang="fa-IR" sz="2000" dirty="0" err="1"/>
              <a:t>بين</a:t>
            </a:r>
            <a:r>
              <a:rPr lang="fa-IR" sz="2000" dirty="0"/>
              <a:t> </a:t>
            </a:r>
            <a:r>
              <a:rPr lang="fa-IR" sz="2000" dirty="0" err="1"/>
              <a:t>ساختارهاي</a:t>
            </a:r>
            <a:r>
              <a:rPr lang="fa-IR" sz="2000" dirty="0"/>
              <a:t> مختلف </a:t>
            </a:r>
            <a:r>
              <a:rPr lang="fa-IR" sz="2000" dirty="0" err="1" smtClean="0"/>
              <a:t>شبكه</a:t>
            </a:r>
            <a:r>
              <a:rPr lang="fa-IR" sz="2000" dirty="0" smtClean="0"/>
              <a:t> است مثل حوزه </a:t>
            </a:r>
            <a:r>
              <a:rPr lang="fa-IR" sz="2000" dirty="0"/>
              <a:t>تحت پوشش </a:t>
            </a:r>
            <a:r>
              <a:rPr lang="fa-IR" sz="2000" dirty="0" smtClean="0"/>
              <a:t>هر  </a:t>
            </a:r>
            <a:r>
              <a:rPr lang="fa-IR" sz="2000" dirty="0" err="1" smtClean="0"/>
              <a:t>فيدر</a:t>
            </a:r>
            <a:r>
              <a:rPr lang="fa-IR" sz="2000" dirty="0"/>
              <a:t>، انتخاب حدود </a:t>
            </a:r>
            <a:r>
              <a:rPr lang="fa-IR" sz="2000" dirty="0" err="1"/>
              <a:t>ظرفيت</a:t>
            </a:r>
            <a:r>
              <a:rPr lang="fa-IR" sz="2000" dirty="0"/>
              <a:t> </a:t>
            </a:r>
            <a:r>
              <a:rPr lang="fa-IR" sz="2000" dirty="0" err="1"/>
              <a:t>ترانسفورماتور</a:t>
            </a:r>
            <a:r>
              <a:rPr lang="fa-IR" sz="2000" dirty="0"/>
              <a:t> ها (مثلاً </a:t>
            </a:r>
            <a:r>
              <a:rPr lang="fa-IR" sz="2000" dirty="0" err="1"/>
              <a:t>تصميم</a:t>
            </a:r>
            <a:r>
              <a:rPr lang="fa-IR" sz="2000" dirty="0"/>
              <a:t> </a:t>
            </a:r>
            <a:r>
              <a:rPr lang="fa-IR" sz="2000" dirty="0" err="1"/>
              <a:t>گيري</a:t>
            </a:r>
            <a:r>
              <a:rPr lang="fa-IR" sz="2000" dirty="0"/>
              <a:t> در استفاده از تعداد </a:t>
            </a:r>
            <a:r>
              <a:rPr lang="fa-IR" sz="2000" dirty="0" err="1" smtClean="0"/>
              <a:t>زياديترانسفورماتور</a:t>
            </a:r>
            <a:r>
              <a:rPr lang="fa-IR" sz="2000" dirty="0" smtClean="0"/>
              <a:t> </a:t>
            </a:r>
            <a:r>
              <a:rPr lang="fa-IR" sz="2000" dirty="0" err="1"/>
              <a:t>كوچك</a:t>
            </a:r>
            <a:r>
              <a:rPr lang="fa-IR" sz="2000" dirty="0"/>
              <a:t> و </a:t>
            </a:r>
            <a:r>
              <a:rPr lang="fa-IR" sz="2000" dirty="0" err="1"/>
              <a:t>يا</a:t>
            </a:r>
            <a:r>
              <a:rPr lang="fa-IR" sz="2000" dirty="0"/>
              <a:t> تعداد </a:t>
            </a:r>
            <a:r>
              <a:rPr lang="fa-IR" sz="2000" dirty="0" err="1"/>
              <a:t>اندكي</a:t>
            </a:r>
            <a:r>
              <a:rPr lang="fa-IR" sz="2000" dirty="0"/>
              <a:t> </a:t>
            </a:r>
            <a:r>
              <a:rPr lang="fa-IR" sz="2000" dirty="0" err="1"/>
              <a:t>ترانسفورماتور</a:t>
            </a:r>
            <a:r>
              <a:rPr lang="fa-IR" sz="2000" dirty="0"/>
              <a:t> بزرگ و </a:t>
            </a:r>
            <a:r>
              <a:rPr lang="fa-IR" sz="2000" dirty="0" err="1"/>
              <a:t>متمركز</a:t>
            </a:r>
            <a:r>
              <a:rPr lang="fa-IR" sz="2000" dirty="0"/>
              <a:t> </a:t>
            </a:r>
            <a:r>
              <a:rPr lang="fa-IR" sz="2000" dirty="0" smtClean="0"/>
              <a:t>) و ......</a:t>
            </a:r>
          </a:p>
          <a:p>
            <a:pPr algn="r" rtl="1"/>
            <a:r>
              <a:rPr lang="fa-IR" sz="2000" dirty="0" smtClean="0"/>
              <a:t>شاخص تلفات از جمله شاخص </a:t>
            </a:r>
            <a:r>
              <a:rPr lang="fa-IR" sz="2000" dirty="0" err="1" smtClean="0"/>
              <a:t>هايي</a:t>
            </a:r>
            <a:r>
              <a:rPr lang="fa-IR" sz="2000" dirty="0" smtClean="0"/>
              <a:t> است </a:t>
            </a:r>
            <a:r>
              <a:rPr lang="fa-IR" sz="2000" dirty="0" err="1" smtClean="0"/>
              <a:t>كه</a:t>
            </a:r>
            <a:r>
              <a:rPr lang="fa-IR" sz="2000" dirty="0" smtClean="0"/>
              <a:t> به </a:t>
            </a:r>
            <a:r>
              <a:rPr lang="fa-IR" sz="2000" dirty="0" err="1" smtClean="0"/>
              <a:t>سادگي</a:t>
            </a:r>
            <a:r>
              <a:rPr lang="fa-IR" sz="2000" dirty="0" smtClean="0"/>
              <a:t> به شاخص </a:t>
            </a:r>
            <a:r>
              <a:rPr lang="fa-IR" sz="2000" dirty="0" err="1" smtClean="0"/>
              <a:t>هاي</a:t>
            </a:r>
            <a:r>
              <a:rPr lang="fa-IR" sz="2000" dirty="0" smtClean="0"/>
              <a:t> </a:t>
            </a:r>
            <a:r>
              <a:rPr lang="fa-IR" sz="2000" dirty="0" err="1" smtClean="0"/>
              <a:t>اقتصادي</a:t>
            </a:r>
            <a:r>
              <a:rPr lang="fa-IR" sz="2000" dirty="0" smtClean="0"/>
              <a:t> </a:t>
            </a:r>
            <a:r>
              <a:rPr lang="fa-IR" sz="2000" dirty="0" err="1" smtClean="0"/>
              <a:t>براي</a:t>
            </a:r>
            <a:r>
              <a:rPr lang="fa-IR" sz="2000" dirty="0" smtClean="0"/>
              <a:t> </a:t>
            </a:r>
            <a:r>
              <a:rPr lang="fa-IR" sz="2000" dirty="0" err="1" smtClean="0"/>
              <a:t>مقايسه</a:t>
            </a:r>
            <a:r>
              <a:rPr lang="fa-IR" sz="2000" dirty="0"/>
              <a:t> </a:t>
            </a:r>
            <a:r>
              <a:rPr lang="fa-IR" sz="2000" dirty="0" smtClean="0"/>
              <a:t>طرح ها </a:t>
            </a:r>
            <a:r>
              <a:rPr lang="fa-IR" sz="2000" dirty="0" err="1" smtClean="0"/>
              <a:t>تبديل</a:t>
            </a:r>
            <a:r>
              <a:rPr lang="fa-IR" sz="2000" dirty="0" smtClean="0"/>
              <a:t> میشود .</a:t>
            </a:r>
            <a:endParaRPr lang="fa-IR" sz="2000" b="1" dirty="0" smtClean="0"/>
          </a:p>
          <a:p>
            <a:pPr algn="r" rtl="1">
              <a:lnSpc>
                <a:spcPct val="25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6339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555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طراحی و توسعه شبکه های توزیع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طراحی و توسعه شبکه های توزیع</dc:title>
  <dc:creator>Windows User</dc:creator>
  <cp:lastModifiedBy>Windows User</cp:lastModifiedBy>
  <cp:revision>5</cp:revision>
  <dcterms:created xsi:type="dcterms:W3CDTF">2020-03-17T17:13:19Z</dcterms:created>
  <dcterms:modified xsi:type="dcterms:W3CDTF">2020-03-17T17:46:02Z</dcterms:modified>
</cp:coreProperties>
</file>