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6" r:id="rId8"/>
    <p:sldId id="265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8" r:id="rId19"/>
    <p:sldId id="273" r:id="rId20"/>
    <p:sldId id="277" r:id="rId21"/>
    <p:sldId id="274" r:id="rId22"/>
    <p:sldId id="279" r:id="rId23"/>
    <p:sldId id="282" r:id="rId24"/>
    <p:sldId id="280" r:id="rId25"/>
    <p:sldId id="281" r:id="rId26"/>
    <p:sldId id="283" r:id="rId27"/>
    <p:sldId id="284" r:id="rId28"/>
    <p:sldId id="285" r:id="rId29"/>
    <p:sldId id="287" r:id="rId30"/>
    <p:sldId id="286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362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090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2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74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112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544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34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615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393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568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876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0F12-951E-4676-A9BE-6BC1A4113199}" type="datetimeFigureOut">
              <a:rPr lang="fa-IR" smtClean="0"/>
              <a:t>1441/07/30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D6AA-6862-4259-83EB-B8B0F8CBCDA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66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الکترونیک عمومی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Mitra" panose="00000400000000000000" pitchFamily="2" charset="-78"/>
              </a:rPr>
              <a:t>شکل زیر نحوه ایجاد حفره در یک پیوند کووالان اتم‎های بلور نیمه‎هادی را نشان می‎دهد</a:t>
            </a:r>
            <a:endParaRPr lang="fa-IR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0" y="1600200"/>
            <a:ext cx="7694620" cy="4525963"/>
          </a:xfrm>
        </p:spPr>
      </p:pic>
    </p:spTree>
    <p:extLst>
      <p:ext uri="{BB962C8B-B14F-4D97-AF65-F5344CB8AC3E}">
        <p14:creationId xmlns:p14="http://schemas.microsoft.com/office/powerpoint/2010/main" val="23197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anose="00000400000000000000" pitchFamily="2" charset="-78"/>
              </a:rPr>
              <a:t>نکته : در بلور خالص همیشه زوج الکترون آزاد و حفره وجود دارد.یعنی تعداد حفره ها و الکترون های آزاد برابر است.</a:t>
            </a:r>
          </a:p>
          <a:p>
            <a:endParaRPr lang="fa-IR" dirty="0" smtClean="0">
              <a:cs typeface="B Mitra" panose="00000400000000000000" pitchFamily="2" charset="-78"/>
            </a:endParaRPr>
          </a:p>
          <a:p>
            <a:endParaRPr lang="fa-IR" dirty="0" smtClean="0">
              <a:cs typeface="B Mitra" panose="00000400000000000000" pitchFamily="2" charset="-78"/>
            </a:endParaRPr>
          </a:p>
          <a:p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77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جریان الکترونی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با اعمال ولتاژ به یک قطعه سیلیسیم خالص، مانند شکل الکترون‏های آزاد که می توانند آزادانه در بلور سیلیسیم حرکت کنند، به سمت قطب مثبت حرکت می‎کنند. این حرکت الکترون‎ها نوعی جریان ایجاد میکند که جریان ناشی از الکترون یا جریان الکترونی نامیده می‎شود.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7086600" cy="26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جریان حفره ای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یک الکترون ظرفیت می تواند به حفره مجاور برود به این ترتیب حفره ای در محل قبلی الکترون ایجاد می شود ، نتیجه این فرایند جابه‏جا شدن حفره از محلی دربلور به محل دیگر است این وضعیت در شکل زیر نشان داده شده و جریان حفره‏ای نامیده می‏شود.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نکته 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حرکت حفره‏ها از پر شدن یک حفره توسط الکترون ظرفیت یک اتم مجاور- و نه توسط یک الکترون آزاد- ناشی می‏شود،پر شدن حفره توسط یک الکترون آزاد ترکیب مجدد گویند.</a:t>
            </a:r>
          </a:p>
          <a:p>
            <a:pPr algn="just"/>
            <a:endParaRPr lang="fa-IR" dirty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67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0480"/>
            <a:ext cx="9144000" cy="438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04360"/>
            <a:ext cx="85648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نیمرسانای نوع </a:t>
            </a:r>
            <a:r>
              <a:rPr lang="en-US" dirty="0" smtClean="0">
                <a:cs typeface="B Titr" panose="00000700000000000000" pitchFamily="2" charset="-78"/>
              </a:rPr>
              <a:t>P</a:t>
            </a:r>
            <a:r>
              <a:rPr lang="fa-IR" dirty="0" smtClean="0">
                <a:cs typeface="B Titr" panose="00000700000000000000" pitchFamily="2" charset="-78"/>
              </a:rPr>
              <a:t> و نوع </a:t>
            </a:r>
            <a:r>
              <a:rPr lang="en-US" dirty="0" smtClean="0">
                <a:cs typeface="B Titr" panose="00000700000000000000" pitchFamily="2" charset="-78"/>
              </a:rPr>
              <a:t>N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مواد نیمه‏هادی در حالت خالص و ذاتی جریان را خوب هدایت نمی‌‎کنند و کاربرد زیادی ندارند. 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علت این امر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اندک بودن الکترون‏های آزاد و حفره‏های ظرفیت </a:t>
            </a:r>
            <a:r>
              <a:rPr lang="fa-IR" dirty="0" smtClean="0">
                <a:cs typeface="B Mitra" panose="00000400000000000000" pitchFamily="2" charset="-78"/>
              </a:rPr>
              <a:t>است.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 نیمه هادی‏های خالص را باید تغییر داد تا تعداد الکترون‎های آزاد‏شان زیاد و در نتیجه رسانایی‏شان زیاد شود و برای ساخت ادوات نیمرسانا مفید باشند. به این منظور ناخالصی‎هایی به نیمه‎هادی خالص اضافه می‎شود. به این فرآیند اضافه کردن ناخالصی، </a:t>
            </a:r>
            <a:r>
              <a:rPr lang="fa-IR" dirty="0" smtClean="0">
                <a:solidFill>
                  <a:srgbClr val="FF0000"/>
                </a:solidFill>
                <a:cs typeface="B Mitra" panose="00000400000000000000" pitchFamily="2" charset="-78"/>
              </a:rPr>
              <a:t>آلایش</a:t>
            </a:r>
            <a:r>
              <a:rPr lang="fa-IR" dirty="0" smtClean="0">
                <a:cs typeface="B Mitra" panose="00000400000000000000" pitchFamily="2" charset="-78"/>
              </a:rPr>
              <a:t> گفته می‎شود.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دو نوع نیمه هادی ناخالص وجود دارد، نوع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و نوع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که مصالح اصلی اغلب ادوات نیمه هادی  به شمار می آیند.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75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نیمه‏هادی نوع </a:t>
            </a:r>
            <a:r>
              <a:rPr lang="en-US" dirty="0" smtClean="0">
                <a:cs typeface="B Titr" panose="00000700000000000000" pitchFamily="2" charset="-78"/>
              </a:rPr>
              <a:t>n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برای بالا بردن چگالی حامل‎های آزاد در نیمه‎هادی‎ها، می‏توان با تزریق درصد ناچیزی از یک عنصر سه یا پنج‎ظرفیتی به بلور، آن را تغلیظ نمود.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تزریق عناصر پنج‏ظرفیتی از قبیل آنتیموان (</a:t>
            </a:r>
            <a:r>
              <a:rPr lang="en-US" dirty="0" err="1" smtClean="0">
                <a:cs typeface="B Mitra" panose="00000400000000000000" pitchFamily="2" charset="-78"/>
              </a:rPr>
              <a:t>Sb</a:t>
            </a:r>
            <a:r>
              <a:rPr lang="fa-IR" dirty="0" smtClean="0">
                <a:cs typeface="B Mitra" panose="00000400000000000000" pitchFamily="2" charset="-78"/>
              </a:rPr>
              <a:t>)، فسفر (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) و آرسنیک (</a:t>
            </a:r>
            <a:r>
              <a:rPr lang="en-US" dirty="0" smtClean="0">
                <a:cs typeface="B Mitra" panose="00000400000000000000" pitchFamily="2" charset="-78"/>
              </a:rPr>
              <a:t>As</a:t>
            </a:r>
            <a:r>
              <a:rPr lang="fa-IR" dirty="0" smtClean="0">
                <a:cs typeface="B Mitra" panose="00000400000000000000" pitchFamily="2" charset="-78"/>
              </a:rPr>
              <a:t>) باعث افزایش چگالی الکترون‏های آزاد در بلور خواهد شد.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بدین لحاظ به ناخالصی‏های پنج‎ظرفیتی ناخالصی نوع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یا ناخالصی بخشنده گویند.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بدین ترتیب، افزایش ناخالصی نوع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، چگالی الکترون‏های آزاد را در بلور نیمه‏هادی بالا برده و اصطلاحاً آن را به نیمه‏هادی نوع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تبدیل می‎کند.</a:t>
            </a:r>
          </a:p>
        </p:txBody>
      </p:sp>
    </p:spTree>
    <p:extLst>
      <p:ext uri="{BB962C8B-B14F-4D97-AF65-F5344CB8AC3E}">
        <p14:creationId xmlns:p14="http://schemas.microsoft.com/office/powerpoint/2010/main" val="2294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Mitra" panose="00000400000000000000" pitchFamily="2" charset="-78"/>
              </a:rPr>
              <a:t>ساختمان شبکه بلور سیلیکن با ناخالصی بخشنده آنتیموان</a:t>
            </a:r>
            <a:endParaRPr lang="fa-IR" sz="2800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4" y="1600200"/>
            <a:ext cx="8080892" cy="4525963"/>
          </a:xfrm>
        </p:spPr>
      </p:pic>
    </p:spTree>
    <p:extLst>
      <p:ext uri="{BB962C8B-B14F-4D97-AF65-F5344CB8AC3E}">
        <p14:creationId xmlns:p14="http://schemas.microsoft.com/office/powerpoint/2010/main" val="19617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حامل های اقلیت و اکثریت نیمه هادی نوع </a:t>
            </a:r>
            <a:r>
              <a:rPr lang="en-US" dirty="0" smtClean="0">
                <a:cs typeface="B Titr" panose="00000700000000000000" pitchFamily="2" charset="-78"/>
              </a:rPr>
              <a:t>n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چون اکثر حامل‎های جریان، الکترون هستند، در نیمه‎هادی نوع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الکترون‎ها حامل‎های اکثریت هستند و چون تعداد اندکی حفره نیز هنگام تشکیل زوج‎های الکترون-حفره ایجاد می‎شود، حفره‎ها حامل‏های اقلیت نامیده می‏شوند.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0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نیمه‏هادی نوع </a:t>
            </a:r>
            <a:r>
              <a:rPr lang="en-US" dirty="0" smtClean="0">
                <a:cs typeface="B Titr" panose="00000700000000000000" pitchFamily="2" charset="-78"/>
              </a:rPr>
              <a:t>P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از طرف دیگر افزایش عناصر سه‎ظرفیتی، موجب بالا رفتن چگالی حامل‎های مثبت یا حفره‎ها در بلور می‎شود. ناخالصی‎های سه‎ظرفیتی را ناخالصی نوع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یا ناخالصی پذیرنده می‎نامند.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به ازای هر اتم ناخالصی سه ظرفیتی یک حفره اضافی در اختیار بلور قرار می گیرد. اتم‏های ناخالصی در دمای معمولی به سرعت یونیزه می‎شوند. 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این یونیزه شدن به این صورت است که یک الکترون از یک اتم سیلیکون مجاور، پیوند خود را شکسته و این حفره اضافی را پر می‎کند. در نتیجه این عمل، یک اتم سیلیکون شامل حفره به وجود می‎آید.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بلور نیمه‏های شامل اتم‏های ناخالصی سه‏ظرفیتی را نیمه‎هادی نوع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گویند.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سرفصل درس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sz="3400" b="1" dirty="0" smtClean="0">
                <a:cs typeface="B Mitra" panose="00000400000000000000" pitchFamily="2" charset="-78"/>
              </a:rPr>
              <a:t>فصل اول </a:t>
            </a:r>
          </a:p>
          <a:p>
            <a:pPr marL="0" indent="0">
              <a:buNone/>
            </a:pPr>
            <a:r>
              <a:rPr lang="fa-IR" sz="3400" dirty="0" smtClean="0">
                <a:cs typeface="B Mitra" panose="00000400000000000000" pitchFamily="2" charset="-78"/>
              </a:rPr>
              <a:t>مقدمه ای بر نیمه هادی ها</a:t>
            </a:r>
          </a:p>
          <a:p>
            <a:r>
              <a:rPr lang="fa-IR" sz="3400" b="1" dirty="0" smtClean="0">
                <a:cs typeface="B Mitra" panose="00000400000000000000" pitchFamily="2" charset="-78"/>
              </a:rPr>
              <a:t>فصل دوم</a:t>
            </a:r>
          </a:p>
          <a:p>
            <a:pPr marL="0" indent="0">
              <a:buNone/>
            </a:pPr>
            <a:r>
              <a:rPr lang="fa-IR" sz="3400" dirty="0" smtClean="0">
                <a:cs typeface="B Mitra" panose="00000400000000000000" pitchFamily="2" charset="-78"/>
              </a:rPr>
              <a:t>دیود پیوندی</a:t>
            </a:r>
          </a:p>
          <a:p>
            <a:r>
              <a:rPr lang="fa-IR" sz="3400" b="1" dirty="0" smtClean="0">
                <a:cs typeface="B Mitra" panose="00000400000000000000" pitchFamily="2" charset="-78"/>
              </a:rPr>
              <a:t>فصل سوم </a:t>
            </a:r>
          </a:p>
          <a:p>
            <a:pPr marL="0" indent="0">
              <a:buNone/>
            </a:pPr>
            <a:r>
              <a:rPr lang="fa-IR" sz="3400" dirty="0" smtClean="0">
                <a:cs typeface="B Mitra" panose="00000400000000000000" pitchFamily="2" charset="-78"/>
              </a:rPr>
              <a:t>مدارهای دیودی</a:t>
            </a:r>
          </a:p>
          <a:p>
            <a:r>
              <a:rPr lang="fa-IR" sz="3400" b="1" dirty="0" smtClean="0">
                <a:cs typeface="B Mitra" panose="00000400000000000000" pitchFamily="2" charset="-78"/>
              </a:rPr>
              <a:t>فصل چهارم</a:t>
            </a:r>
          </a:p>
          <a:p>
            <a:pPr marL="0" indent="0">
              <a:buNone/>
            </a:pPr>
            <a:r>
              <a:rPr lang="fa-IR" sz="3400" dirty="0" smtClean="0">
                <a:cs typeface="B Mitra" panose="00000400000000000000" pitchFamily="2" charset="-78"/>
              </a:rPr>
              <a:t>ترانزیستور پیوندی دوقطبی و مدارهای بایاس ترانزیستور</a:t>
            </a:r>
          </a:p>
          <a:p>
            <a:r>
              <a:rPr lang="fa-IR" sz="3400" b="1" dirty="0" smtClean="0">
                <a:cs typeface="B Mitra" panose="00000400000000000000" pitchFamily="2" charset="-78"/>
              </a:rPr>
              <a:t>فصل پنجم</a:t>
            </a:r>
          </a:p>
          <a:p>
            <a:pPr marL="0" indent="0">
              <a:buNone/>
            </a:pPr>
            <a:r>
              <a:rPr lang="fa-IR" sz="3400" dirty="0" smtClean="0">
                <a:cs typeface="B Mitra" panose="00000400000000000000" pitchFamily="2" charset="-78"/>
              </a:rPr>
              <a:t>تقویت کننده های ترانزیستوری در فرکانس پایین</a:t>
            </a:r>
          </a:p>
          <a:p>
            <a:r>
              <a:rPr lang="fa-IR" sz="3400" b="1" dirty="0" smtClean="0">
                <a:cs typeface="B Mitra" panose="00000400000000000000" pitchFamily="2" charset="-78"/>
              </a:rPr>
              <a:t>فصل ششم</a:t>
            </a:r>
          </a:p>
          <a:p>
            <a:pPr marL="0" indent="0">
              <a:buNone/>
            </a:pPr>
            <a:r>
              <a:rPr lang="fa-IR" sz="3400" dirty="0" smtClean="0">
                <a:cs typeface="B Mitra" panose="00000400000000000000" pitchFamily="2" charset="-78"/>
              </a:rPr>
              <a:t>ترانزیستورهای اثر میدانی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564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Mitra" panose="00000400000000000000" pitchFamily="2" charset="-78"/>
              </a:rPr>
              <a:t>ساختمان شبکه بلوری سیلیکن با ناخالصی پذیرنده ایندیم</a:t>
            </a:r>
            <a:endParaRPr lang="fa-IR" sz="2800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8" y="1752600"/>
            <a:ext cx="7982024" cy="4373563"/>
          </a:xfrm>
        </p:spPr>
      </p:pic>
    </p:spTree>
    <p:extLst>
      <p:ext uri="{BB962C8B-B14F-4D97-AF65-F5344CB8AC3E}">
        <p14:creationId xmlns:p14="http://schemas.microsoft.com/office/powerpoint/2010/main" val="6585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حامل های اقلیت و اکثریت نیمه هادی نوع </a:t>
            </a:r>
            <a:r>
              <a:rPr lang="en-US" dirty="0" smtClean="0">
                <a:cs typeface="B Titr" panose="00000700000000000000" pitchFamily="2" charset="-78"/>
              </a:rPr>
              <a:t>p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چون اکثر حامل‎های جریان، حفره هستند، در نیمه‎هادی نوع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حفره‎ها حامل‎های اکثریت هستند و چون تعداد اندکی الکترون نیز هنگام تشکیل زوج‎های الکترون-حفره ایجاد می‎شود، الکترون‎ها حامل‏های اقلیت نامیده می‏شوند.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8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پیوند </a:t>
            </a:r>
            <a:r>
              <a:rPr lang="en-US" dirty="0" smtClean="0">
                <a:cs typeface="B Titr" panose="00000700000000000000" pitchFamily="2" charset="-78"/>
              </a:rPr>
              <a:t>p-n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یک پیوند </a:t>
            </a:r>
            <a:r>
              <a:rPr lang="en-US" dirty="0" smtClean="0">
                <a:cs typeface="B Mitra" panose="00000400000000000000" pitchFamily="2" charset="-78"/>
              </a:rPr>
              <a:t>p-n</a:t>
            </a:r>
            <a:r>
              <a:rPr lang="fa-IR" dirty="0" smtClean="0">
                <a:cs typeface="B Mitra" panose="00000400000000000000" pitchFamily="2" charset="-78"/>
              </a:rPr>
              <a:t> از کنار هم قرارگرفتن نیمه‎هادی نوع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و نوع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به وجود می‎آید. 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البته چنین پیوندی را نمی توان از به هم چسباندن دو قطعه بلور بله دست آورد، بلکه در ناحیه پیوند، ساختمان بلور باید پیستگی خود را حفظ کرده باشد.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0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Mitra" panose="00000400000000000000" pitchFamily="2" charset="-78"/>
              </a:rPr>
              <a:t>پیوند </a:t>
            </a:r>
            <a:r>
              <a:rPr lang="en-US" sz="3200" dirty="0" smtClean="0">
                <a:cs typeface="B Mitra" panose="00000400000000000000" pitchFamily="2" charset="-78"/>
              </a:rPr>
              <a:t>p-n</a:t>
            </a:r>
            <a:endParaRPr lang="fa-IR" sz="3200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15" y="1600200"/>
            <a:ext cx="7067569" cy="4525963"/>
          </a:xfrm>
        </p:spPr>
      </p:pic>
    </p:spTree>
    <p:extLst>
      <p:ext uri="{BB962C8B-B14F-4D97-AF65-F5344CB8AC3E}">
        <p14:creationId xmlns:p14="http://schemas.microsoft.com/office/powerpoint/2010/main" val="9353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رفتار یک پیوند </a:t>
            </a:r>
            <a:r>
              <a:rPr lang="en-US" dirty="0" smtClean="0">
                <a:cs typeface="B Titr" panose="00000700000000000000" pitchFamily="2" charset="-78"/>
              </a:rPr>
              <a:t>p-n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ناحیه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شامل اتم بخشنده و الکترون‏های آزاد و ناحیه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شامل اتم‎های پذیرنده و حفره‎ها است.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هنگام شکل‎گیری یک پیوند </a:t>
            </a:r>
            <a:r>
              <a:rPr lang="en-US" dirty="0" smtClean="0">
                <a:cs typeface="B Mitra" panose="00000400000000000000" pitchFamily="2" charset="-78"/>
              </a:rPr>
              <a:t>p-n</a:t>
            </a:r>
            <a:r>
              <a:rPr lang="fa-IR" dirty="0" smtClean="0">
                <a:cs typeface="B Mitra" panose="00000400000000000000" pitchFamily="2" charset="-78"/>
              </a:rPr>
              <a:t> جریان نفوذی الکترون‎های آزاد از ناحیه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به ناحیه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، باعث خنثی شدن حفره‎های این ناحیه در نزدیکی پیوند می‎شود. </a:t>
            </a:r>
            <a:endParaRPr lang="fa-IR" dirty="0">
              <a:cs typeface="B Mitra" panose="00000400000000000000" pitchFamily="2" charset="-78"/>
            </a:endParaRP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از طرف دیگر حفره‎ها از ناحیه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به ناحیه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نفوذ کرده و با الکترون‎های آزاد ناحیه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در حوالی پیوند ترکیب می‎شوند. 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به این ترتیب ناحیه‎ای به عرض </a:t>
            </a:r>
            <a:r>
              <a:rPr lang="en-US" dirty="0" smtClean="0">
                <a:cs typeface="B Mitra" panose="00000400000000000000" pitchFamily="2" charset="-78"/>
              </a:rPr>
              <a:t>w</a:t>
            </a:r>
            <a:r>
              <a:rPr lang="fa-IR" dirty="0" smtClean="0">
                <a:cs typeface="B Mitra" panose="00000400000000000000" pitchFamily="2" charset="-78"/>
              </a:rPr>
              <a:t> در اطراف پیوند، از حامل‎های بار الکتریکی آزاد تخلیه می‎شوند. این ناحیه را ناحیه تهی یا انتقال گویند.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0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رفتار یک پیوند </a:t>
            </a:r>
            <a:r>
              <a:rPr lang="en-US" dirty="0" smtClean="0">
                <a:cs typeface="B Titr" panose="00000700000000000000" pitchFamily="2" charset="-78"/>
              </a:rPr>
              <a:t>p-n</a:t>
            </a:r>
            <a:r>
              <a:rPr lang="fa-IR" dirty="0" smtClean="0">
                <a:cs typeface="B Titr" panose="00000700000000000000" pitchFamily="2" charset="-78"/>
              </a:rPr>
              <a:t> (ادامه)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در طرف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،یون های مثبت ناشی از اتم های بخشنده و در طرف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یون های منفی ناشی از اتم های پذیرنده قرار دارند. به این ترتیب این یون ها، موجب یک میدان الکتریکی از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به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می‎شوند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که از انتشار بیشتر حامل های بار آزاد جلوگیری به عمل آورده و بنابراین باعث محدود ماندن عرض ناحیه تهی می‏شود.وجود این بارهای ساکن در اطراف پیوند یک اختلاف پتانسیل الکتریکی داخلی نیز بین دو ناحیه </a:t>
            </a:r>
            <a:r>
              <a:rPr lang="en-US" dirty="0" smtClean="0">
                <a:cs typeface="B Mitra" panose="00000400000000000000" pitchFamily="2" charset="-78"/>
              </a:rPr>
              <a:t>n , p</a:t>
            </a:r>
            <a:r>
              <a:rPr lang="fa-IR" dirty="0" smtClean="0">
                <a:cs typeface="B Mitra" panose="00000400000000000000" pitchFamily="2" charset="-78"/>
              </a:rPr>
              <a:t>به وجود می‏آورد.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0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Mitra" panose="00000400000000000000" pitchFamily="2" charset="-78"/>
              </a:rPr>
              <a:t>پیوند </a:t>
            </a:r>
            <a:r>
              <a:rPr lang="en-US" sz="3200" dirty="0" smtClean="0">
                <a:cs typeface="B Mitra" panose="00000400000000000000" pitchFamily="2" charset="-78"/>
              </a:rPr>
              <a:t>p-n</a:t>
            </a:r>
            <a:r>
              <a:rPr lang="fa-IR" sz="3200" dirty="0" smtClean="0">
                <a:cs typeface="B Mitra" panose="00000400000000000000" pitchFamily="2" charset="-78"/>
              </a:rPr>
              <a:t> و ناحیه تهی به عرض </a:t>
            </a:r>
            <a:r>
              <a:rPr lang="en-US" sz="3200" dirty="0" smtClean="0">
                <a:cs typeface="B Mitra" panose="00000400000000000000" pitchFamily="2" charset="-78"/>
              </a:rPr>
              <a:t>w</a:t>
            </a:r>
            <a:endParaRPr lang="fa-IR" sz="3200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1253"/>
            <a:ext cx="8229600" cy="4163856"/>
          </a:xfrm>
        </p:spPr>
      </p:pic>
    </p:spTree>
    <p:extLst>
      <p:ext uri="{BB962C8B-B14F-4D97-AF65-F5344CB8AC3E}">
        <p14:creationId xmlns:p14="http://schemas.microsoft.com/office/powerpoint/2010/main" val="26564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>
                <a:cs typeface="B Titr" panose="00000700000000000000" pitchFamily="2" charset="-78"/>
              </a:rPr>
              <a:t>بایاس </a:t>
            </a:r>
          </a:p>
          <a:p>
            <a:pPr marL="400050" lvl="1" indent="0" algn="just">
              <a:buNone/>
            </a:pPr>
            <a:r>
              <a:rPr lang="fa-IR" dirty="0">
                <a:cs typeface="B Mitra" panose="00000400000000000000" pitchFamily="2" charset="-78"/>
              </a:rPr>
              <a:t>ا</a:t>
            </a:r>
            <a:r>
              <a:rPr lang="fa-IR" dirty="0" smtClean="0">
                <a:cs typeface="B Mitra" panose="00000400000000000000" pitchFamily="2" charset="-78"/>
              </a:rPr>
              <a:t>تصال یک منبع ولتاژ به دو سر یک پیوند را بایاس کردن گویند.</a:t>
            </a:r>
          </a:p>
          <a:p>
            <a:pPr algn="just"/>
            <a:r>
              <a:rPr lang="fa-IR" dirty="0" smtClean="0">
                <a:cs typeface="B Titr" panose="00000700000000000000" pitchFamily="2" charset="-78"/>
              </a:rPr>
              <a:t>بایاس مستقیم</a:t>
            </a:r>
          </a:p>
          <a:p>
            <a:pPr marL="400050" lvl="1" indent="0" algn="just">
              <a:buNone/>
            </a:pPr>
            <a:r>
              <a:rPr lang="fa-IR" dirty="0" smtClean="0">
                <a:cs typeface="B Mitra" panose="00000400000000000000" pitchFamily="2" charset="-78"/>
              </a:rPr>
              <a:t>اتصال قطب مثبت منبع ولتاژرا به طرف </a:t>
            </a:r>
            <a:r>
              <a:rPr lang="en-US" dirty="0" smtClean="0">
                <a:cs typeface="B Mitra" panose="00000400000000000000" pitchFamily="2" charset="-78"/>
              </a:rPr>
              <a:t>p </a:t>
            </a:r>
            <a:r>
              <a:rPr lang="fa-IR" dirty="0" smtClean="0">
                <a:cs typeface="B Mitra" panose="00000400000000000000" pitchFamily="2" charset="-78"/>
              </a:rPr>
              <a:t> و قطب منفی به طرف </a:t>
            </a:r>
            <a:r>
              <a:rPr lang="en-US" dirty="0" smtClean="0">
                <a:cs typeface="B Mitra" panose="00000400000000000000" pitchFamily="2" charset="-78"/>
              </a:rPr>
              <a:t>n</a:t>
            </a:r>
            <a:r>
              <a:rPr lang="fa-IR" dirty="0" smtClean="0">
                <a:cs typeface="B Mitra" panose="00000400000000000000" pitchFamily="2" charset="-78"/>
              </a:rPr>
              <a:t> یک پیوند </a:t>
            </a:r>
            <a:r>
              <a:rPr lang="en-US" dirty="0" smtClean="0">
                <a:cs typeface="B Mitra" panose="00000400000000000000" pitchFamily="2" charset="-78"/>
              </a:rPr>
              <a:t>p-n</a:t>
            </a:r>
            <a:endParaRPr lang="fa-IR" dirty="0" smtClean="0">
              <a:cs typeface="B Mitra" panose="00000400000000000000" pitchFamily="2" charset="-78"/>
            </a:endParaRPr>
          </a:p>
          <a:p>
            <a:pPr algn="just"/>
            <a:r>
              <a:rPr lang="fa-IR" dirty="0" smtClean="0">
                <a:cs typeface="B Titr" panose="00000700000000000000" pitchFamily="2" charset="-78"/>
              </a:rPr>
              <a:t>بایاس معکوس</a:t>
            </a:r>
          </a:p>
          <a:p>
            <a:pPr marL="400050" lvl="1" indent="0" algn="just">
              <a:buNone/>
            </a:pPr>
            <a:r>
              <a:rPr lang="fa-IR" dirty="0" smtClean="0">
                <a:cs typeface="B Mitra" panose="00000400000000000000" pitchFamily="2" charset="-78"/>
              </a:rPr>
              <a:t>اتصال قطب مثبت منبع ولتاژرا به طرف </a:t>
            </a:r>
            <a:r>
              <a:rPr lang="en-US" dirty="0" smtClean="0">
                <a:cs typeface="B Mitra" panose="00000400000000000000" pitchFamily="2" charset="-78"/>
              </a:rPr>
              <a:t>n </a:t>
            </a:r>
            <a:r>
              <a:rPr lang="fa-IR" dirty="0" smtClean="0">
                <a:cs typeface="B Mitra" panose="00000400000000000000" pitchFamily="2" charset="-78"/>
              </a:rPr>
              <a:t> و قطب منفی به طرف </a:t>
            </a:r>
            <a:r>
              <a:rPr lang="en-US" dirty="0" smtClean="0">
                <a:cs typeface="B Mitra" panose="00000400000000000000" pitchFamily="2" charset="-78"/>
              </a:rPr>
              <a:t>p</a:t>
            </a:r>
            <a:r>
              <a:rPr lang="fa-IR" dirty="0" smtClean="0">
                <a:cs typeface="B Mitra" panose="00000400000000000000" pitchFamily="2" charset="-78"/>
              </a:rPr>
              <a:t> یک پیوند </a:t>
            </a:r>
            <a:r>
              <a:rPr lang="en-US" dirty="0" smtClean="0">
                <a:cs typeface="B Mitra" panose="00000400000000000000" pitchFamily="2" charset="-78"/>
              </a:rPr>
              <a:t>p-n</a:t>
            </a:r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06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رفتار پیوند </a:t>
            </a:r>
            <a:r>
              <a:rPr lang="en-US" sz="3200" dirty="0" smtClean="0">
                <a:cs typeface="B Titr" panose="00000700000000000000" pitchFamily="2" charset="-78"/>
              </a:rPr>
              <a:t>p-n</a:t>
            </a:r>
            <a:r>
              <a:rPr lang="fa-IR" sz="3200" dirty="0" smtClean="0">
                <a:cs typeface="B Titr" panose="00000700000000000000" pitchFamily="2" charset="-78"/>
              </a:rPr>
              <a:t> در بایاس مستقیم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Mitra" panose="00000400000000000000" pitchFamily="2" charset="-78"/>
              </a:rPr>
              <a:t>بایاس مستقیم وضعیتی است که امکان عبور جریان از پیوند رافراهم </a:t>
            </a:r>
            <a:r>
              <a:rPr lang="fa-IR" sz="2800" dirty="0" smtClean="0">
                <a:cs typeface="B Mitra" panose="00000400000000000000" pitchFamily="2" charset="-78"/>
              </a:rPr>
              <a:t>میکند.میدان ناشی از یون‏های مثبت و منفی درون پیوند ایجاد یک پتانسیل داخلی میکند.در بایاس مستقیم پتانسیل خارجی در جهت مخالف پتانسیل داخلی است.زمانیکه ولتاژ خارجی هم اندازه این ولتاژ می شود و بیشتر میشود پیوند </a:t>
            </a:r>
            <a:r>
              <a:rPr lang="en-US" sz="2800" dirty="0" smtClean="0">
                <a:cs typeface="B Mitra" panose="00000400000000000000" pitchFamily="2" charset="-78"/>
              </a:rPr>
              <a:t>p-n </a:t>
            </a:r>
            <a:r>
              <a:rPr lang="fa-IR" sz="2800" dirty="0" smtClean="0">
                <a:cs typeface="B Mitra" panose="00000400000000000000" pitchFamily="2" charset="-78"/>
              </a:rPr>
              <a:t> شروع به هدایت جریان می‏کند.الکترون‏های آزاد به سمت قطب مثبت و حفر‏ها به سمت قطب منفی هدایت می شوند و ابن به معنی برقراری جریان در پیوند از </a:t>
            </a:r>
            <a:r>
              <a:rPr lang="en-US" sz="2800" dirty="0" smtClean="0">
                <a:cs typeface="B Mitra" panose="00000400000000000000" pitchFamily="2" charset="-78"/>
              </a:rPr>
              <a:t>p</a:t>
            </a:r>
            <a:r>
              <a:rPr lang="fa-IR" sz="2800" dirty="0" smtClean="0">
                <a:cs typeface="B Mitra" panose="00000400000000000000" pitchFamily="2" charset="-78"/>
              </a:rPr>
              <a:t> به </a:t>
            </a:r>
            <a:r>
              <a:rPr lang="en-US" sz="2800" dirty="0" smtClean="0">
                <a:cs typeface="B Mitra" panose="00000400000000000000" pitchFamily="2" charset="-78"/>
              </a:rPr>
              <a:t>n </a:t>
            </a:r>
            <a:r>
              <a:rPr lang="fa-IR" sz="2800" dirty="0" smtClean="0">
                <a:cs typeface="B Mitra" panose="00000400000000000000" pitchFamily="2" charset="-78"/>
              </a:rPr>
              <a:t> است.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91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پیوند </a:t>
            </a:r>
            <a:r>
              <a:rPr lang="en-US" sz="3200" dirty="0" smtClean="0">
                <a:cs typeface="B Titr" panose="00000700000000000000" pitchFamily="2" charset="-78"/>
              </a:rPr>
              <a:t>p-n</a:t>
            </a:r>
            <a:r>
              <a:rPr lang="fa-IR" sz="3200" dirty="0" smtClean="0">
                <a:cs typeface="B Titr" panose="00000700000000000000" pitchFamily="2" charset="-78"/>
              </a:rPr>
              <a:t> در بایاس مستقیم</a:t>
            </a:r>
            <a:endParaRPr lang="fa-IR" sz="3200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71" y="1600200"/>
            <a:ext cx="6761658" cy="4525963"/>
          </a:xfrm>
        </p:spPr>
      </p:pic>
    </p:spTree>
    <p:extLst>
      <p:ext uri="{BB962C8B-B14F-4D97-AF65-F5344CB8AC3E}">
        <p14:creationId xmlns:p14="http://schemas.microsoft.com/office/powerpoint/2010/main" val="417707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مقدمه ای بر فیزیک الکترونیک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Mitra" panose="00000400000000000000" pitchFamily="2" charset="-78"/>
              </a:rPr>
              <a:t>تقسیم بندی اجسام از نقطه نظر هدایت الکتریکی</a:t>
            </a:r>
          </a:p>
          <a:p>
            <a:pPr marL="400050" lvl="1" indent="0">
              <a:buNone/>
            </a:pPr>
            <a:r>
              <a:rPr lang="fa-IR" dirty="0" smtClean="0">
                <a:cs typeface="B Mitra" panose="00000400000000000000" pitchFamily="2" charset="-78"/>
              </a:rPr>
              <a:t>1-هادی : ماده ای است که جریان الکتریکی را براحتی از خودعبور میدهد</a:t>
            </a:r>
          </a:p>
          <a:p>
            <a:pPr marL="400050" lvl="1" indent="0">
              <a:buNone/>
            </a:pPr>
            <a:r>
              <a:rPr lang="fa-IR" dirty="0" smtClean="0">
                <a:cs typeface="B Mitra" panose="00000400000000000000" pitchFamily="2" charset="-78"/>
              </a:rPr>
              <a:t>2- عایق : ماده ای که در شرایط عادی جریان الکتریکی را هدایت نمیکند</a:t>
            </a:r>
          </a:p>
          <a:p>
            <a:pPr marL="400050" lvl="1" indent="0">
              <a:buNone/>
            </a:pPr>
            <a:r>
              <a:rPr lang="fa-IR" dirty="0" smtClean="0">
                <a:cs typeface="B Mitra" panose="00000400000000000000" pitchFamily="2" charset="-78"/>
              </a:rPr>
              <a:t>3-نیمه هادی : ماه ای است که خواص الکتریکی آن بین مواد رسانا و عایق است</a:t>
            </a:r>
          </a:p>
          <a:p>
            <a:pPr marL="400050" lvl="1" indent="0">
              <a:buNone/>
            </a:pPr>
            <a:r>
              <a:rPr lang="fa-IR" dirty="0" smtClean="0">
                <a:cs typeface="B Mitra" panose="00000400000000000000" pitchFamily="2" charset="-78"/>
              </a:rPr>
              <a:t>  </a:t>
            </a:r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68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anose="00000700000000000000" pitchFamily="2" charset="-78"/>
              </a:rPr>
              <a:t>رفتار پیوند </a:t>
            </a:r>
            <a:r>
              <a:rPr lang="en-US" sz="3200" dirty="0" smtClean="0">
                <a:cs typeface="B Titr" panose="00000700000000000000" pitchFamily="2" charset="-78"/>
              </a:rPr>
              <a:t>p-n</a:t>
            </a:r>
            <a:r>
              <a:rPr lang="fa-IR" sz="3200" dirty="0" smtClean="0">
                <a:cs typeface="B Titr" panose="00000700000000000000" pitchFamily="2" charset="-78"/>
              </a:rPr>
              <a:t> در بایاس </a:t>
            </a:r>
            <a:r>
              <a:rPr lang="fa-IR" sz="3200" dirty="0" smtClean="0">
                <a:cs typeface="B Titr" panose="00000700000000000000" pitchFamily="2" charset="-78"/>
              </a:rPr>
              <a:t>معکوس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800" dirty="0" smtClean="0">
                <a:cs typeface="B Mitra" panose="00000400000000000000" pitchFamily="2" charset="-78"/>
              </a:rPr>
              <a:t>در </a:t>
            </a:r>
            <a:r>
              <a:rPr lang="fa-IR" sz="2800" dirty="0" smtClean="0">
                <a:cs typeface="B Mitra" panose="00000400000000000000" pitchFamily="2" charset="-78"/>
              </a:rPr>
              <a:t>بایاس معکوس ولتاژ خارجی هم جهت ولتاژ داخلی است که با افزایش ولتاژ خارجی ناحیه تهی نیز افزایش می یابد ، حفره ها به سمت قطب منفی و الکترون‏ها به سمت قطب مثبت حرکت میکنند که مانع ایجاد جریان و عدم هدایت توسط پیوند میشود.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3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نیمه‎هادی‎ها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ژرمانیوم و سیلیسیوم دو نمونه از نیمه‏هادی های پرکاربرد است.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تعداد الکترون‏های ظرفیت این دو نیمه هادی چهار است.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دارای ساختار بلوری هستند.</a:t>
            </a:r>
            <a:endParaRPr lang="fa-IR" dirty="0">
              <a:cs typeface="B Mitra" panose="00000400000000000000" pitchFamily="2" charset="-78"/>
            </a:endParaRP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هر اتم در کنار چهار اتم مجاورش قرار می‎گیرد تا بلور شکل گیرد.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هر اتم با هر یک از اتم‎های مجاورش یکی از چهار الکترون ظرفیتش را به اشتراک می‎گذارد به این ترتیب هر اتم هشت الکترون ظرفیت پیدا می‏کند و وضعیت شیمیایی پایدار به وجود می‎آید.</a:t>
            </a:r>
          </a:p>
          <a:p>
            <a:pPr algn="just"/>
            <a:r>
              <a:rPr lang="fa-IR" dirty="0" smtClean="0">
                <a:cs typeface="B Mitra" panose="00000400000000000000" pitchFamily="2" charset="-78"/>
              </a:rPr>
              <a:t>به اشتراک گذاشتن الکترون‎های ظرفیت پیوندهای کووالانسی ایجاد می‏کند که پیوند دهنده اتم‎ها به یکدیگر است.</a:t>
            </a:r>
          </a:p>
          <a:p>
            <a:pPr algn="just"/>
            <a:endParaRPr lang="fa-IR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40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61" y="1447800"/>
            <a:ext cx="5856579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85800"/>
            <a:ext cx="830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B Mitra" panose="00000400000000000000" pitchFamily="2" charset="-78"/>
              </a:rPr>
              <a:t>شکل زیر پیوند کووالانسی یک نیمه رسانا با چهار اتم اطرافش را نشان می دهد</a:t>
            </a:r>
            <a:endParaRPr lang="fa-IR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530684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Mitra" panose="00000400000000000000" pitchFamily="2" charset="-78"/>
              </a:rPr>
              <a:t>نمایش ساختمان شبکه بلوری نیمه هادی چهارظرفیتی</a:t>
            </a:r>
            <a:endParaRPr lang="fa-IR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43" y="1600200"/>
            <a:ext cx="5785114" cy="4525963"/>
          </a:xfrm>
        </p:spPr>
      </p:pic>
    </p:spTree>
    <p:extLst>
      <p:ext uri="{BB962C8B-B14F-4D97-AF65-F5344CB8AC3E}">
        <p14:creationId xmlns:p14="http://schemas.microsoft.com/office/powerpoint/2010/main" val="20735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Mitra" panose="00000400000000000000" pitchFamily="2" charset="-78"/>
              </a:rPr>
              <a:t>پیوندهای کووالانسی در بلور سه بعدی سیلیسیم</a:t>
            </a:r>
            <a:endParaRPr lang="fa-IR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88" y="1600200"/>
            <a:ext cx="5601824" cy="4525963"/>
          </a:xfrm>
        </p:spPr>
      </p:pic>
    </p:spTree>
    <p:extLst>
      <p:ext uri="{BB962C8B-B14F-4D97-AF65-F5344CB8AC3E}">
        <p14:creationId xmlns:p14="http://schemas.microsoft.com/office/powerpoint/2010/main" val="35236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عامل هدایت درنیمه هادی ها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>
                <a:cs typeface="B Mitra" panose="00000400000000000000" pitchFamily="2" charset="-78"/>
              </a:rPr>
              <a:t>هدایت الکتریکی توسط دو عامل </a:t>
            </a:r>
          </a:p>
          <a:p>
            <a:pPr marL="457200" lvl="1" indent="0" algn="just">
              <a:buNone/>
            </a:pPr>
            <a:r>
              <a:rPr lang="fa-IR" dirty="0" smtClean="0">
                <a:cs typeface="B Mitra" panose="00000400000000000000" pitchFamily="2" charset="-78"/>
              </a:rPr>
              <a:t>1 – الکترون آزاد</a:t>
            </a:r>
          </a:p>
          <a:p>
            <a:pPr marL="457200" lvl="1" indent="0" algn="just">
              <a:buNone/>
            </a:pPr>
            <a:r>
              <a:rPr lang="fa-IR" dirty="0" smtClean="0">
                <a:cs typeface="B Mitra" panose="00000400000000000000" pitchFamily="2" charset="-78"/>
              </a:rPr>
              <a:t>با افزایش دما از صفر مطلق شبکه بلوری سیلیکن شروع به ارتعاش نموده و بعضی از پیوندهای کووالان شکسته و الکترون‎های آنها جدا می‎شود. الکترون‎های جدا شده به صورت الکترون آزاد عمل نموده و در فضای بین اتم‎ها شروع به حرکت می‎نمایند.</a:t>
            </a:r>
          </a:p>
          <a:p>
            <a:pPr marL="457200" lvl="1" indent="0" algn="just">
              <a:buNone/>
            </a:pPr>
            <a:r>
              <a:rPr lang="fa-IR" dirty="0" smtClean="0">
                <a:cs typeface="B Mitra" panose="00000400000000000000" pitchFamily="2" charset="-78"/>
              </a:rPr>
              <a:t>2 – حفره</a:t>
            </a:r>
          </a:p>
          <a:p>
            <a:pPr marL="457200" lvl="1" indent="0" algn="just">
              <a:buNone/>
            </a:pPr>
            <a:r>
              <a:rPr lang="fa-IR" dirty="0" smtClean="0">
                <a:cs typeface="B Mitra" panose="00000400000000000000" pitchFamily="2" charset="-78"/>
              </a:rPr>
              <a:t>با شکستن هر پیوند و رها شدن یک الکترون، یک جای خالی درپیوند باقی می ماندکه به آن یک حفره گویند</a:t>
            </a:r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08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1579</Words>
  <Application>Microsoft Office PowerPoint</Application>
  <PresentationFormat>On-screen Show (4:3)</PresentationFormat>
  <Paragraphs>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الکترونیک عمومی</vt:lpstr>
      <vt:lpstr>سرفصل درس</vt:lpstr>
      <vt:lpstr>مقدمه ای بر فیزیک الکترونیک</vt:lpstr>
      <vt:lpstr>نیمه‎هادی‎ها</vt:lpstr>
      <vt:lpstr>PowerPoint Presentation</vt:lpstr>
      <vt:lpstr>PowerPoint Presentation</vt:lpstr>
      <vt:lpstr>نمایش ساختمان شبکه بلوری نیمه هادی چهارظرفیتی</vt:lpstr>
      <vt:lpstr>پیوندهای کووالانسی در بلور سه بعدی سیلیسیم</vt:lpstr>
      <vt:lpstr>عامل هدایت درنیمه هادی ها</vt:lpstr>
      <vt:lpstr>شکل زیر نحوه ایجاد حفره در یک پیوند کووالان اتم‎های بلور نیمه‎هادی را نشان می‎دهد</vt:lpstr>
      <vt:lpstr>PowerPoint Presentation</vt:lpstr>
      <vt:lpstr>جریان الکترونی </vt:lpstr>
      <vt:lpstr>جریان حفره ای</vt:lpstr>
      <vt:lpstr>PowerPoint Presentation</vt:lpstr>
      <vt:lpstr>نیمرسانای نوع P و نوع N</vt:lpstr>
      <vt:lpstr>نیمه‏هادی نوع n</vt:lpstr>
      <vt:lpstr>ساختمان شبکه بلور سیلیکن با ناخالصی بخشنده آنتیموان</vt:lpstr>
      <vt:lpstr>حامل های اقلیت و اکثریت نیمه هادی نوع n</vt:lpstr>
      <vt:lpstr>نیمه‏هادی نوع P </vt:lpstr>
      <vt:lpstr>ساختمان شبکه بلوری سیلیکن با ناخالصی پذیرنده ایندیم</vt:lpstr>
      <vt:lpstr>حامل های اقلیت و اکثریت نیمه هادی نوع p</vt:lpstr>
      <vt:lpstr>پیوند p-n</vt:lpstr>
      <vt:lpstr>پیوند p-n</vt:lpstr>
      <vt:lpstr>رفتار یک پیوند p-n</vt:lpstr>
      <vt:lpstr>رفتار یک پیوند p-n (ادامه)</vt:lpstr>
      <vt:lpstr>پیوند p-n و ناحیه تهی به عرض w</vt:lpstr>
      <vt:lpstr>PowerPoint Presentation</vt:lpstr>
      <vt:lpstr>رفتار پیوند p-n در بایاس مستقیم</vt:lpstr>
      <vt:lpstr>پیوند p-n در بایاس مستقیم</vt:lpstr>
      <vt:lpstr>رفتار پیوند p-n در بایاس معکوس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الکترونیک عمومی</dc:title>
  <dc:creator>Novin Pendar</dc:creator>
  <cp:lastModifiedBy>Novin Pendar</cp:lastModifiedBy>
  <cp:revision>50</cp:revision>
  <dcterms:created xsi:type="dcterms:W3CDTF">2020-03-22T13:32:23Z</dcterms:created>
  <dcterms:modified xsi:type="dcterms:W3CDTF">2020-03-23T19:53:43Z</dcterms:modified>
</cp:coreProperties>
</file>